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4"/>
  </p:notesMasterIdLst>
  <p:handoutMasterIdLst>
    <p:handoutMasterId r:id="rId55"/>
  </p:handoutMasterIdLst>
  <p:sldIdLst>
    <p:sldId id="351" r:id="rId2"/>
    <p:sldId id="350" r:id="rId3"/>
    <p:sldId id="341" r:id="rId4"/>
    <p:sldId id="382" r:id="rId5"/>
    <p:sldId id="383" r:id="rId6"/>
    <p:sldId id="384" r:id="rId7"/>
    <p:sldId id="429" r:id="rId8"/>
    <p:sldId id="385" r:id="rId9"/>
    <p:sldId id="426" r:id="rId10"/>
    <p:sldId id="400" r:id="rId11"/>
    <p:sldId id="394" r:id="rId12"/>
    <p:sldId id="390" r:id="rId13"/>
    <p:sldId id="433" r:id="rId14"/>
    <p:sldId id="431" r:id="rId15"/>
    <p:sldId id="424" r:id="rId16"/>
    <p:sldId id="428" r:id="rId17"/>
    <p:sldId id="425" r:id="rId18"/>
    <p:sldId id="399" r:id="rId19"/>
    <p:sldId id="392" r:id="rId20"/>
    <p:sldId id="421" r:id="rId21"/>
    <p:sldId id="396" r:id="rId22"/>
    <p:sldId id="422" r:id="rId23"/>
    <p:sldId id="441" r:id="rId24"/>
    <p:sldId id="442" r:id="rId25"/>
    <p:sldId id="443" r:id="rId26"/>
    <p:sldId id="434" r:id="rId27"/>
    <p:sldId id="444" r:id="rId28"/>
    <p:sldId id="398" r:id="rId29"/>
    <p:sldId id="445" r:id="rId30"/>
    <p:sldId id="391" r:id="rId31"/>
    <p:sldId id="446" r:id="rId32"/>
    <p:sldId id="403" r:id="rId33"/>
    <p:sldId id="440" r:id="rId34"/>
    <p:sldId id="418" r:id="rId35"/>
    <p:sldId id="419" r:id="rId36"/>
    <p:sldId id="406" r:id="rId37"/>
    <p:sldId id="417" r:id="rId38"/>
    <p:sldId id="436" r:id="rId39"/>
    <p:sldId id="416" r:id="rId40"/>
    <p:sldId id="437" r:id="rId41"/>
    <p:sldId id="412" r:id="rId42"/>
    <p:sldId id="423" r:id="rId43"/>
    <p:sldId id="415" r:id="rId44"/>
    <p:sldId id="414" r:id="rId45"/>
    <p:sldId id="387" r:id="rId46"/>
    <p:sldId id="413" r:id="rId47"/>
    <p:sldId id="435" r:id="rId48"/>
    <p:sldId id="389" r:id="rId49"/>
    <p:sldId id="438" r:id="rId50"/>
    <p:sldId id="439" r:id="rId51"/>
    <p:sldId id="432" r:id="rId52"/>
    <p:sldId id="375" r:id="rId53"/>
  </p:sldIdLst>
  <p:sldSz cx="9144000" cy="6858000" type="screen4x3"/>
  <p:notesSz cx="7010400" cy="92964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mn-ea"/>
        <a:cs typeface="+mn-cs"/>
      </a:defRPr>
    </a:lvl1pPr>
    <a:lvl2pPr marL="457200" algn="l" rtl="0" eaLnBrk="0" fontAlgn="base" hangingPunct="0">
      <a:spcBef>
        <a:spcPct val="0"/>
      </a:spcBef>
      <a:spcAft>
        <a:spcPct val="0"/>
      </a:spcAft>
      <a:defRPr sz="4000" kern="1200">
        <a:solidFill>
          <a:schemeClr val="tx1"/>
        </a:solidFill>
        <a:latin typeface="Arial" charset="0"/>
        <a:ea typeface="+mn-ea"/>
        <a:cs typeface="+mn-cs"/>
      </a:defRPr>
    </a:lvl2pPr>
    <a:lvl3pPr marL="914400" algn="l" rtl="0" eaLnBrk="0" fontAlgn="base" hangingPunct="0">
      <a:spcBef>
        <a:spcPct val="0"/>
      </a:spcBef>
      <a:spcAft>
        <a:spcPct val="0"/>
      </a:spcAft>
      <a:defRPr sz="4000" kern="1200">
        <a:solidFill>
          <a:schemeClr val="tx1"/>
        </a:solidFill>
        <a:latin typeface="Arial" charset="0"/>
        <a:ea typeface="+mn-ea"/>
        <a:cs typeface="+mn-cs"/>
      </a:defRPr>
    </a:lvl3pPr>
    <a:lvl4pPr marL="1371600" algn="l" rtl="0" eaLnBrk="0" fontAlgn="base" hangingPunct="0">
      <a:spcBef>
        <a:spcPct val="0"/>
      </a:spcBef>
      <a:spcAft>
        <a:spcPct val="0"/>
      </a:spcAft>
      <a:defRPr sz="4000" kern="1200">
        <a:solidFill>
          <a:schemeClr val="tx1"/>
        </a:solidFill>
        <a:latin typeface="Arial" charset="0"/>
        <a:ea typeface="+mn-ea"/>
        <a:cs typeface="+mn-cs"/>
      </a:defRPr>
    </a:lvl4pPr>
    <a:lvl5pPr marL="1828800" algn="l" rtl="0" eaLnBrk="0" fontAlgn="base" hangingPunct="0">
      <a:spcBef>
        <a:spcPct val="0"/>
      </a:spcBef>
      <a:spcAft>
        <a:spcPct val="0"/>
      </a:spcAft>
      <a:defRPr sz="4000" kern="1200">
        <a:solidFill>
          <a:schemeClr val="tx1"/>
        </a:solidFill>
        <a:latin typeface="Arial" charset="0"/>
        <a:ea typeface="+mn-ea"/>
        <a:cs typeface="+mn-cs"/>
      </a:defRPr>
    </a:lvl5pPr>
    <a:lvl6pPr marL="2286000" algn="l" defTabSz="914400" rtl="0" eaLnBrk="1" latinLnBrk="0" hangingPunct="1">
      <a:defRPr sz="4000" kern="1200">
        <a:solidFill>
          <a:schemeClr val="tx1"/>
        </a:solidFill>
        <a:latin typeface="Arial" charset="0"/>
        <a:ea typeface="+mn-ea"/>
        <a:cs typeface="+mn-cs"/>
      </a:defRPr>
    </a:lvl6pPr>
    <a:lvl7pPr marL="2743200" algn="l" defTabSz="914400" rtl="0" eaLnBrk="1" latinLnBrk="0" hangingPunct="1">
      <a:defRPr sz="4000" kern="1200">
        <a:solidFill>
          <a:schemeClr val="tx1"/>
        </a:solidFill>
        <a:latin typeface="Arial" charset="0"/>
        <a:ea typeface="+mn-ea"/>
        <a:cs typeface="+mn-cs"/>
      </a:defRPr>
    </a:lvl7pPr>
    <a:lvl8pPr marL="3200400" algn="l" defTabSz="914400" rtl="0" eaLnBrk="1" latinLnBrk="0" hangingPunct="1">
      <a:defRPr sz="4000" kern="1200">
        <a:solidFill>
          <a:schemeClr val="tx1"/>
        </a:solidFill>
        <a:latin typeface="Arial" charset="0"/>
        <a:ea typeface="+mn-ea"/>
        <a:cs typeface="+mn-cs"/>
      </a:defRPr>
    </a:lvl8pPr>
    <a:lvl9pPr marL="3657600" algn="l" defTabSz="914400" rtl="0" eaLnBrk="1" latinLnBrk="0" hangingPunct="1">
      <a:defRPr sz="4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8FFD"/>
    <a:srgbClr val="FFFF99"/>
    <a:srgbClr val="180F9B"/>
    <a:srgbClr val="007B71"/>
    <a:srgbClr val="006F41"/>
    <a:srgbClr val="66A48B"/>
    <a:srgbClr val="EAEAEA"/>
    <a:srgbClr val="91B0BD"/>
    <a:srgbClr val="D9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73230" autoAdjust="0"/>
  </p:normalViewPr>
  <p:slideViewPr>
    <p:cSldViewPr>
      <p:cViewPr varScale="1">
        <p:scale>
          <a:sx n="89" d="100"/>
          <a:sy n="89" d="100"/>
        </p:scale>
        <p:origin x="-120" y="-348"/>
      </p:cViewPr>
      <p:guideLst>
        <p:guide orient="horz" pos="4032"/>
        <p:guide orient="horz" pos="864"/>
        <p:guide orient="horz" pos="240"/>
        <p:guide pos="288"/>
        <p:guide pos="2880"/>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540"/>
    </p:cViewPr>
  </p:sorterViewPr>
  <p:notesViewPr>
    <p:cSldViewPr>
      <p:cViewPr>
        <p:scale>
          <a:sx n="100" d="100"/>
          <a:sy n="100" d="100"/>
        </p:scale>
        <p:origin x="-35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903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4080" y="4416111"/>
            <a:ext cx="5142244" cy="4184021"/>
          </a:xfrm>
          <a:prstGeom prst="rect">
            <a:avLst/>
          </a:prstGeom>
          <a:noFill/>
          <a:ln w="12700">
            <a:noFill/>
            <a:miter lim="800000"/>
            <a:headEnd/>
            <a:tailEnd/>
          </a:ln>
          <a:effectLst/>
        </p:spPr>
        <p:txBody>
          <a:bodyPr vert="horz" wrap="square" lIns="92383" tIns="45380" rIns="92383" bIns="453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67" name="Rectangle 3"/>
          <p:cNvSpPr>
            <a:spLocks noGrp="1" noRot="1" noChangeAspect="1" noChangeArrowheads="1" noTextEdit="1"/>
          </p:cNvSpPr>
          <p:nvPr>
            <p:ph type="sldImg" idx="2"/>
          </p:nvPr>
        </p:nvSpPr>
        <p:spPr bwMode="auto">
          <a:xfrm>
            <a:off x="1182688" y="696913"/>
            <a:ext cx="4648200" cy="34861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4071628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dirty="0" smtClean="0"/>
              <a:t>The purpose of this work is to reduce the</a:t>
            </a:r>
            <a:r>
              <a:rPr lang="en-US" sz="1100" baseline="0" dirty="0" smtClean="0"/>
              <a:t> operating costs of a existing water-table monitoring network.</a:t>
            </a:r>
            <a:endParaRPr lang="en-US" sz="1100" dirty="0" smtClean="0"/>
          </a:p>
          <a:p>
            <a:endParaRPr lang="en-US" sz="1100" dirty="0" smtClean="0"/>
          </a:p>
          <a:p>
            <a:r>
              <a:rPr lang="en-US" sz="1100" dirty="0" smtClean="0"/>
              <a:t>Identify wells that can be removed form the existing network because they provide little or no beneficial added information.</a:t>
            </a:r>
          </a:p>
          <a:p>
            <a:endParaRPr lang="en-US" sz="1100" dirty="0" smtClean="0"/>
          </a:p>
          <a:p>
            <a:r>
              <a:rPr lang="en-US" sz="1100" dirty="0" smtClean="0"/>
              <a:t>Cooperators include the U.S. Bureau of Reclamation, Department</a:t>
            </a:r>
            <a:r>
              <a:rPr lang="en-US" sz="1100" baseline="0" dirty="0" smtClean="0"/>
              <a:t> of Energy, and the USGS Office of Groundwater.</a:t>
            </a:r>
          </a:p>
          <a:p>
            <a:endParaRPr lang="en-US" sz="110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dirty="0" smtClean="0"/>
              <a:t>Leave-one-out cross validation analysis</a:t>
            </a:r>
            <a:endParaRPr lang="en-US" sz="11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dirty="0" smtClean="0"/>
              <a:t>The Albers equal-area conic projection is a conic, equal area map projection that uses two standard parallels. Although scale and shape are not preserved, distortion is minimal between the standard parallels.</a:t>
            </a:r>
          </a:p>
          <a:p>
            <a:endParaRPr lang="en-US" sz="11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smtClean="0"/>
              <a:t>crossover</a:t>
            </a:r>
            <a:endParaRPr lang="en-US"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pPr marL="171450" indent="-171450">
              <a:buFont typeface="Arial" pitchFamily="34" charset="0"/>
              <a:buChar char="•"/>
            </a:pPr>
            <a:r>
              <a:rPr lang="en-US" sz="1100" dirty="0" smtClean="0"/>
              <a:t>The area of interest underlies the eastern Snake River Plain (ESRP), about 200-miles long and 50- to 70-miles wide.  The plane is surrounded by mountains on three sides and rimmed by the Snake River near the edges of its eastern and southern boundaries and by canyons along its southwestern boundary. </a:t>
            </a:r>
            <a:endParaRPr lang="en-US" sz="1100" dirty="0" smtClean="0"/>
          </a:p>
          <a:p>
            <a:pPr marL="171450" indent="-171450">
              <a:buFont typeface="Arial" pitchFamily="34" charset="0"/>
              <a:buChar char="•"/>
            </a:pPr>
            <a:r>
              <a:rPr lang="en-US" sz="1100" dirty="0" smtClean="0"/>
              <a:t>The ESRP aquifer is primarily composed of fractured basalts, interflow zones, and interbedded sediments.</a:t>
            </a:r>
            <a:endParaRPr lang="en-US" sz="1100" dirty="0" smtClean="0"/>
          </a:p>
          <a:p>
            <a:pPr marL="171450" indent="-171450">
              <a:buFont typeface="Arial" pitchFamily="34" charset="0"/>
              <a:buChar char="•"/>
            </a:pPr>
            <a:r>
              <a:rPr lang="en-US" sz="1100" dirty="0" smtClean="0"/>
              <a:t>Southwest regional flow direction.</a:t>
            </a:r>
          </a:p>
          <a:p>
            <a:pPr marL="171450" indent="-171450">
              <a:buFont typeface="Arial" pitchFamily="34" charset="0"/>
              <a:buChar char="•"/>
            </a:pPr>
            <a:r>
              <a:rPr lang="en-US" sz="1100" dirty="0" smtClean="0"/>
              <a:t>A 50-plus year history of waste disposal at the Idaho National Laboratory (INL) has resulted in measurable concentrations of contaminants in the aquifer. </a:t>
            </a:r>
            <a:endParaRPr lang="en-US" sz="1100" dirty="0"/>
          </a:p>
          <a:p>
            <a:pPr marL="171450" indent="-171450">
              <a:buFont typeface="Arial" pitchFamily="34" charset="0"/>
              <a:buChar char="•"/>
            </a:pPr>
            <a:r>
              <a:rPr lang="en-US" sz="1100" dirty="0" smtClean="0"/>
              <a:t>State-run</a:t>
            </a:r>
            <a:r>
              <a:rPr lang="en-US" sz="1100" baseline="0" dirty="0" smtClean="0"/>
              <a:t> water-table monitoring network, as of 2008, has 166 wells.</a:t>
            </a:r>
            <a:endParaRPr lang="en-US" sz="110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dirty="0" smtClean="0"/>
              <a:t>USGS,</a:t>
            </a:r>
            <a:r>
              <a:rPr lang="en-US" sz="1100" baseline="0" dirty="0" smtClean="0"/>
              <a:t> INL, water-table monitoring network, as of 2008, has 169 wells.</a:t>
            </a:r>
            <a:endParaRPr lang="en-US" sz="11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Rot="1" noChangeAspect="1" noChangeArrowheads="1" noTextEdit="1"/>
          </p:cNvSpPr>
          <p:nvPr>
            <p:ph type="sldImg"/>
          </p:nvPr>
        </p:nvSpPr>
        <p:spPr>
          <a:solidFill>
            <a:srgbClr val="FFFFFF"/>
          </a:solidFill>
          <a:ln/>
        </p:spPr>
      </p:sp>
      <p:sp>
        <p:nvSpPr>
          <p:cNvPr id="68611" name="Rectangle 1027"/>
          <p:cNvSpPr>
            <a:spLocks noGrp="1" noChangeArrowheads="1"/>
          </p:cNvSpPr>
          <p:nvPr>
            <p:ph type="body" idx="1"/>
          </p:nvPr>
        </p:nvSpPr>
        <p:spPr>
          <a:solidFill>
            <a:srgbClr val="FFFFFF"/>
          </a:solidFill>
          <a:ln>
            <a:solidFill>
              <a:srgbClr val="000000"/>
            </a:solidFill>
          </a:ln>
        </p:spPr>
        <p:txBody>
          <a:bodyPr lIns="92089" tIns="46045" rIns="92089" bIns="46045"/>
          <a:lstStyle/>
          <a:p>
            <a:endParaRPr lang="en-US" sz="1100" dirty="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r>
              <a:rPr lang="en-US" sz="1100" dirty="0" smtClean="0"/>
              <a:t>The presence of spatial trends in</a:t>
            </a:r>
            <a:r>
              <a:rPr lang="en-US" sz="1100" baseline="0" dirty="0" smtClean="0"/>
              <a:t> the data is indicated by a parabolic empirical semivariogram shape. Invalidates the stationarity assumption.</a:t>
            </a:r>
            <a:endParaRPr lang="en-US" sz="11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Rot="1" noChangeAspect="1" noChangeArrowheads="1" noTextEdit="1"/>
          </p:cNvSpPr>
          <p:nvPr>
            <p:ph type="sldImg"/>
          </p:nvPr>
        </p:nvSpPr>
        <p:spPr>
          <a:solidFill>
            <a:srgbClr val="FFFFFF"/>
          </a:solidFill>
          <a:ln/>
        </p:spPr>
      </p:sp>
      <p:sp>
        <p:nvSpPr>
          <p:cNvPr id="40963" name="Rectangle 1027"/>
          <p:cNvSpPr>
            <a:spLocks noGrp="1" noChangeArrowheads="1"/>
          </p:cNvSpPr>
          <p:nvPr>
            <p:ph type="body" idx="1"/>
          </p:nvPr>
        </p:nvSpPr>
        <p:spPr>
          <a:solidFill>
            <a:srgbClr val="FFFFFF"/>
          </a:solidFill>
          <a:ln>
            <a:solidFill>
              <a:srgbClr val="000000"/>
            </a:solidFill>
          </a:ln>
        </p:spPr>
        <p:txBody>
          <a:bodyPr lIns="92077" tIns="46037" rIns="92077" bIns="46037"/>
          <a:lstStyle/>
          <a:p>
            <a:endParaRPr lang="en-US" sz="11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auto">
          <a:xfrm>
            <a:off x="404813" y="6057900"/>
            <a:ext cx="1897062" cy="393700"/>
          </a:xfrm>
          <a:prstGeom prst="rect">
            <a:avLst/>
          </a:prstGeom>
          <a:noFill/>
          <a:ln w="12700">
            <a:noFill/>
            <a:miter lim="800000"/>
            <a:headEnd/>
            <a:tailEnd/>
          </a:ln>
          <a:effectLst/>
        </p:spPr>
        <p:txBody>
          <a:bodyPr wrap="none" lIns="88900" tIns="44450" rIns="88900" bIns="44450">
            <a:spAutoFit/>
          </a:bodyPr>
          <a:lstStyle/>
          <a:p>
            <a:pPr defTabSz="885825">
              <a:defRPr/>
            </a:pPr>
            <a:r>
              <a:rPr lang="en-US" sz="1000">
                <a:solidFill>
                  <a:schemeClr val="bg1"/>
                </a:solidFill>
              </a:rPr>
              <a:t>U.S. Department of the Interior</a:t>
            </a:r>
          </a:p>
          <a:p>
            <a:pPr defTabSz="885825">
              <a:defRPr/>
            </a:pPr>
            <a:r>
              <a:rPr lang="en-US" sz="1000">
                <a:solidFill>
                  <a:schemeClr val="bg1"/>
                </a:solidFill>
              </a:rPr>
              <a:t>U.S. Geological Survey</a:t>
            </a:r>
          </a:p>
        </p:txBody>
      </p:sp>
      <p:pic>
        <p:nvPicPr>
          <p:cNvPr id="5" name="Picture 9" descr="Image of large USGS Identifier"/>
          <p:cNvPicPr>
            <a:picLocks noChangeAspect="1" noChangeArrowheads="1"/>
          </p:cNvPicPr>
          <p:nvPr/>
        </p:nvPicPr>
        <p:blipFill>
          <a:blip r:embed="rId2">
            <a:lum bright="-100000"/>
          </a:blip>
          <a:srcRect/>
          <a:stretch>
            <a:fillRect/>
          </a:stretch>
        </p:blipFill>
        <p:spPr bwMode="auto">
          <a:xfrm>
            <a:off x="457200" y="512763"/>
            <a:ext cx="2057400" cy="757237"/>
          </a:xfrm>
          <a:prstGeom prst="rect">
            <a:avLst/>
          </a:prstGeom>
          <a:noFill/>
          <a:ln w="9525">
            <a:noFill/>
            <a:miter lim="800000"/>
            <a:headEnd/>
            <a:tailEnd/>
          </a:ln>
        </p:spPr>
      </p:pic>
      <p:sp>
        <p:nvSpPr>
          <p:cNvPr id="104450" name="Rectangle 2"/>
          <p:cNvSpPr>
            <a:spLocks noGrp="1" noChangeArrowheads="1"/>
          </p:cNvSpPr>
          <p:nvPr>
            <p:ph type="ctrTitle"/>
          </p:nvPr>
        </p:nvSpPr>
        <p:spPr>
          <a:xfrm>
            <a:off x="457200" y="2493963"/>
            <a:ext cx="8001000" cy="725487"/>
          </a:xfrm>
        </p:spPr>
        <p:txBody>
          <a:bodyPr/>
          <a:lstStyle>
            <a:lvl1pPr>
              <a:defRPr sz="4400"/>
            </a:lvl1pPr>
          </a:lstStyle>
          <a:p>
            <a:r>
              <a:rPr lang="en-US"/>
              <a:t>Click to edit Master title style</a:t>
            </a:r>
          </a:p>
        </p:txBody>
      </p:sp>
      <p:sp>
        <p:nvSpPr>
          <p:cNvPr id="104451" name="Rectangle 3"/>
          <p:cNvSpPr>
            <a:spLocks noGrp="1" noChangeArrowheads="1"/>
          </p:cNvSpPr>
          <p:nvPr>
            <p:ph type="subTitle" idx="1"/>
          </p:nvPr>
        </p:nvSpPr>
        <p:spPr>
          <a:xfrm>
            <a:off x="450850" y="3886200"/>
            <a:ext cx="7321550" cy="515938"/>
          </a:xfrm>
        </p:spPr>
        <p:txBody>
          <a:bodyPr/>
          <a:lstStyle>
            <a:lvl1pPr marL="0" indent="0">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79438"/>
            <a:ext cx="2057400" cy="3078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79438"/>
            <a:ext cx="6019800" cy="3078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7988"/>
            <a:ext cx="4038600" cy="1979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79438"/>
            <a:ext cx="8226425" cy="611187"/>
          </a:xfrm>
          <a:prstGeom prst="rect">
            <a:avLst/>
          </a:prstGeom>
          <a:noFill/>
          <a:ln w="12700">
            <a:noFill/>
            <a:miter lim="800000"/>
            <a:headEnd/>
            <a:tailEnd/>
          </a:ln>
        </p:spPr>
        <p:txBody>
          <a:bodyPr vert="horz" wrap="square" lIns="45720" tIns="44450" rIns="45720" bIns="44450" numCol="1" anchor="ctr" anchorCtr="0" compatLnSpc="1">
            <a:prstTxWarp prst="textNoShape">
              <a:avLst/>
            </a:prstTxWarp>
            <a:spAutoFit/>
          </a:bodyPr>
          <a:lstStyle/>
          <a:p>
            <a:pPr lvl="0"/>
            <a:r>
              <a:rPr lang="en-US" smtClean="0"/>
              <a:t>Click to edit Master </a:t>
            </a:r>
          </a:p>
        </p:txBody>
      </p:sp>
      <p:sp>
        <p:nvSpPr>
          <p:cNvPr id="1027" name="Rectangle 3"/>
          <p:cNvSpPr>
            <a:spLocks noGrp="1" noChangeArrowheads="1"/>
          </p:cNvSpPr>
          <p:nvPr>
            <p:ph type="body" idx="1"/>
          </p:nvPr>
        </p:nvSpPr>
        <p:spPr bwMode="auto">
          <a:xfrm>
            <a:off x="457200" y="1677988"/>
            <a:ext cx="8229600" cy="1979612"/>
          </a:xfrm>
          <a:prstGeom prst="rect">
            <a:avLst/>
          </a:prstGeom>
          <a:noFill/>
          <a:ln w="12700">
            <a:noFill/>
            <a:miter lim="800000"/>
            <a:headEnd/>
            <a:tailEnd/>
          </a:ln>
        </p:spPr>
        <p:txBody>
          <a:bodyPr vert="horz" wrap="square" lIns="45720" tIns="44450" rIns="45720" bIns="44450" numCol="1" anchor="t" anchorCtr="0" compatLnSpc="1">
            <a:prstTxWarp prst="textNoShape">
              <a:avLst/>
            </a:prstTxWarp>
            <a:spAutoFit/>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11" descr="Image of small USGS Identifier"/>
          <p:cNvPicPr>
            <a:picLocks noChangeAspect="1" noChangeArrowheads="1"/>
          </p:cNvPicPr>
          <p:nvPr/>
        </p:nvPicPr>
        <p:blipFill>
          <a:blip r:embed="rId13">
            <a:lum bright="-100000"/>
          </a:blip>
          <a:srcRect/>
          <a:stretch>
            <a:fillRect/>
          </a:stretch>
        </p:blipFill>
        <p:spPr bwMode="auto">
          <a:xfrm>
            <a:off x="457200" y="6096000"/>
            <a:ext cx="1143000" cy="420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5433" r:id="rId1"/>
    <p:sldLayoutId id="2147485434" r:id="rId2"/>
    <p:sldLayoutId id="2147485435" r:id="rId3"/>
    <p:sldLayoutId id="2147485436" r:id="rId4"/>
    <p:sldLayoutId id="2147485437" r:id="rId5"/>
    <p:sldLayoutId id="2147485438" r:id="rId6"/>
    <p:sldLayoutId id="2147485439" r:id="rId7"/>
    <p:sldLayoutId id="2147485440" r:id="rId8"/>
    <p:sldLayoutId id="2147485441" r:id="rId9"/>
    <p:sldLayoutId id="2147485442" r:id="rId10"/>
    <p:sldLayoutId id="2147485443" r:id="rId11"/>
  </p:sldLayoutIdLst>
  <p:txStyles>
    <p:titleStyle>
      <a:lvl1pPr algn="l" rtl="0" eaLnBrk="0" fontAlgn="base" hangingPunct="0">
        <a:lnSpc>
          <a:spcPct val="95000"/>
        </a:lnSpc>
        <a:spcBef>
          <a:spcPct val="0"/>
        </a:spcBef>
        <a:spcAft>
          <a:spcPct val="0"/>
        </a:spcAft>
        <a:defRPr sz="3600" b="1">
          <a:solidFill>
            <a:schemeClr val="bg1"/>
          </a:solidFill>
          <a:latin typeface="+mj-lt"/>
          <a:ea typeface="+mj-ea"/>
          <a:cs typeface="+mj-cs"/>
        </a:defRPr>
      </a:lvl1pPr>
      <a:lvl2pPr algn="l" rtl="0" eaLnBrk="0" fontAlgn="base" hangingPunct="0">
        <a:lnSpc>
          <a:spcPct val="95000"/>
        </a:lnSpc>
        <a:spcBef>
          <a:spcPct val="0"/>
        </a:spcBef>
        <a:spcAft>
          <a:spcPct val="0"/>
        </a:spcAft>
        <a:defRPr sz="3600" b="1">
          <a:solidFill>
            <a:schemeClr val="bg1"/>
          </a:solidFill>
          <a:latin typeface="Arial" charset="0"/>
        </a:defRPr>
      </a:lvl2pPr>
      <a:lvl3pPr algn="l" rtl="0" eaLnBrk="0" fontAlgn="base" hangingPunct="0">
        <a:lnSpc>
          <a:spcPct val="95000"/>
        </a:lnSpc>
        <a:spcBef>
          <a:spcPct val="0"/>
        </a:spcBef>
        <a:spcAft>
          <a:spcPct val="0"/>
        </a:spcAft>
        <a:defRPr sz="3600" b="1">
          <a:solidFill>
            <a:schemeClr val="bg1"/>
          </a:solidFill>
          <a:latin typeface="Arial" charset="0"/>
        </a:defRPr>
      </a:lvl3pPr>
      <a:lvl4pPr algn="l" rtl="0" eaLnBrk="0" fontAlgn="base" hangingPunct="0">
        <a:lnSpc>
          <a:spcPct val="95000"/>
        </a:lnSpc>
        <a:spcBef>
          <a:spcPct val="0"/>
        </a:spcBef>
        <a:spcAft>
          <a:spcPct val="0"/>
        </a:spcAft>
        <a:defRPr sz="3600" b="1">
          <a:solidFill>
            <a:schemeClr val="bg1"/>
          </a:solidFill>
          <a:latin typeface="Arial" charset="0"/>
        </a:defRPr>
      </a:lvl4pPr>
      <a:lvl5pPr algn="l" rtl="0" eaLnBrk="0" fontAlgn="base" hangingPunct="0">
        <a:lnSpc>
          <a:spcPct val="95000"/>
        </a:lnSpc>
        <a:spcBef>
          <a:spcPct val="0"/>
        </a:spcBef>
        <a:spcAft>
          <a:spcPct val="0"/>
        </a:spcAft>
        <a:defRPr sz="3600" b="1">
          <a:solidFill>
            <a:schemeClr val="bg1"/>
          </a:solidFill>
          <a:latin typeface="Arial" charset="0"/>
        </a:defRPr>
      </a:lvl5pPr>
      <a:lvl6pPr marL="457200" algn="l" rtl="0" eaLnBrk="0" fontAlgn="base" hangingPunct="0">
        <a:lnSpc>
          <a:spcPct val="95000"/>
        </a:lnSpc>
        <a:spcBef>
          <a:spcPct val="0"/>
        </a:spcBef>
        <a:spcAft>
          <a:spcPct val="0"/>
        </a:spcAft>
        <a:defRPr sz="3600" b="1">
          <a:solidFill>
            <a:schemeClr val="bg1"/>
          </a:solidFill>
          <a:latin typeface="Arial" charset="0"/>
        </a:defRPr>
      </a:lvl6pPr>
      <a:lvl7pPr marL="914400" algn="l" rtl="0" eaLnBrk="0" fontAlgn="base" hangingPunct="0">
        <a:lnSpc>
          <a:spcPct val="95000"/>
        </a:lnSpc>
        <a:spcBef>
          <a:spcPct val="0"/>
        </a:spcBef>
        <a:spcAft>
          <a:spcPct val="0"/>
        </a:spcAft>
        <a:defRPr sz="3600" b="1">
          <a:solidFill>
            <a:schemeClr val="bg1"/>
          </a:solidFill>
          <a:latin typeface="Arial" charset="0"/>
        </a:defRPr>
      </a:lvl7pPr>
      <a:lvl8pPr marL="1371600" algn="l" rtl="0" eaLnBrk="0" fontAlgn="base" hangingPunct="0">
        <a:lnSpc>
          <a:spcPct val="95000"/>
        </a:lnSpc>
        <a:spcBef>
          <a:spcPct val="0"/>
        </a:spcBef>
        <a:spcAft>
          <a:spcPct val="0"/>
        </a:spcAft>
        <a:defRPr sz="3600" b="1">
          <a:solidFill>
            <a:schemeClr val="bg1"/>
          </a:solidFill>
          <a:latin typeface="Arial" charset="0"/>
        </a:defRPr>
      </a:lvl8pPr>
      <a:lvl9pPr marL="1828800" algn="l" rtl="0" eaLnBrk="0" fontAlgn="base" hangingPunct="0">
        <a:lnSpc>
          <a:spcPct val="95000"/>
        </a:lnSpc>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rgbClr val="FAFD00"/>
        </a:buClr>
        <a:buSzPct val="125000"/>
        <a:buFont typeface="Wingdings" pitchFamily="2" charset="2"/>
        <a:buChar char="§"/>
        <a:defRPr sz="2800" b="1">
          <a:solidFill>
            <a:schemeClr val="bg1"/>
          </a:solidFill>
          <a:latin typeface="+mn-lt"/>
          <a:ea typeface="+mn-ea"/>
          <a:cs typeface="+mn-cs"/>
        </a:defRPr>
      </a:lvl1pPr>
      <a:lvl2pPr marL="742950" indent="-285750" algn="l" rtl="0" eaLnBrk="0" fontAlgn="base" hangingPunct="0">
        <a:spcBef>
          <a:spcPct val="20000"/>
        </a:spcBef>
        <a:spcAft>
          <a:spcPct val="0"/>
        </a:spcAft>
        <a:buClr>
          <a:srgbClr val="FAFD00"/>
        </a:buClr>
        <a:buSzPct val="125000"/>
        <a:buFont typeface="Wingdings" pitchFamily="2" charset="2"/>
        <a:buChar char="§"/>
        <a:defRPr sz="2400" b="1">
          <a:solidFill>
            <a:schemeClr val="bg1"/>
          </a:solidFill>
          <a:latin typeface="+mn-lt"/>
        </a:defRPr>
      </a:lvl2pPr>
      <a:lvl3pPr marL="1143000" indent="-228600" algn="l" rtl="0" eaLnBrk="0" fontAlgn="base" hangingPunct="0">
        <a:spcBef>
          <a:spcPct val="20000"/>
        </a:spcBef>
        <a:spcAft>
          <a:spcPct val="0"/>
        </a:spcAft>
        <a:buClr>
          <a:srgbClr val="FAFD00"/>
        </a:buClr>
        <a:buSzPct val="125000"/>
        <a:buFont typeface="Wingdings" pitchFamily="2" charset="2"/>
        <a:buChar char="§"/>
        <a:defRPr sz="2000" b="1">
          <a:solidFill>
            <a:schemeClr val="bg1"/>
          </a:solidFill>
          <a:latin typeface="+mn-lt"/>
        </a:defRPr>
      </a:lvl3pPr>
      <a:lvl4pPr marL="1600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4pPr>
      <a:lvl5pPr marL="20574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5pPr>
      <a:lvl6pPr marL="25146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6pPr>
      <a:lvl7pPr marL="29718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7pPr>
      <a:lvl8pPr marL="34290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8pPr>
      <a:lvl9pPr marL="3886200" indent="-228600" algn="l" rtl="0" eaLnBrk="0" fontAlgn="base" hangingPunct="0">
        <a:spcBef>
          <a:spcPct val="20000"/>
        </a:spcBef>
        <a:spcAft>
          <a:spcPct val="0"/>
        </a:spcAft>
        <a:buClr>
          <a:srgbClr val="FAFD00"/>
        </a:buClr>
        <a:buSzPct val="125000"/>
        <a:buFont typeface="Wingdings" pitchFamily="2" charset="2"/>
        <a:buChar char="§"/>
        <a:defRPr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404813" y="6057900"/>
            <a:ext cx="2016125" cy="393700"/>
          </a:xfrm>
          <a:prstGeom prst="rect">
            <a:avLst/>
          </a:prstGeom>
          <a:noFill/>
          <a:ln w="12700">
            <a:noFill/>
            <a:miter lim="800000"/>
            <a:headEnd/>
            <a:tailEnd/>
          </a:ln>
        </p:spPr>
        <p:txBody>
          <a:bodyPr wrap="none" lIns="88900" tIns="44450" rIns="88900" bIns="44450">
            <a:spAutoFit/>
          </a:bodyPr>
          <a:lstStyle/>
          <a:p>
            <a:pPr defTabSz="885825"/>
            <a:r>
              <a:rPr lang="en-US" sz="1000" b="1" dirty="0"/>
              <a:t>U.S. Department of the Interior</a:t>
            </a:r>
          </a:p>
          <a:p>
            <a:pPr defTabSz="885825"/>
            <a:r>
              <a:rPr lang="en-US" sz="1000" b="1" dirty="0"/>
              <a:t>U.S. Geological Survey</a:t>
            </a:r>
          </a:p>
        </p:txBody>
      </p:sp>
      <p:sp>
        <p:nvSpPr>
          <p:cNvPr id="5" name="TextBox 4"/>
          <p:cNvSpPr txBox="1"/>
          <p:nvPr/>
        </p:nvSpPr>
        <p:spPr>
          <a:xfrm>
            <a:off x="533400" y="533400"/>
            <a:ext cx="8000999" cy="2062103"/>
          </a:xfrm>
          <a:prstGeom prst="rect">
            <a:avLst/>
          </a:prstGeom>
          <a:noFill/>
        </p:spPr>
        <p:txBody>
          <a:bodyPr wrap="square" rtlCol="0">
            <a:spAutoFit/>
          </a:bodyPr>
          <a:lstStyle/>
          <a:p>
            <a:r>
              <a:rPr lang="en-US" sz="3200" b="1" dirty="0" smtClean="0"/>
              <a:t>Optimization of water-table monitoring networks in the eastern Snake River Plain aquifer using a kriging-based genetic algorithm methodology</a:t>
            </a:r>
            <a:endParaRPr lang="en-US" sz="3200" b="1" dirty="0"/>
          </a:p>
        </p:txBody>
      </p:sp>
      <p:sp>
        <p:nvSpPr>
          <p:cNvPr id="8" name="TextBox 7"/>
          <p:cNvSpPr txBox="1"/>
          <p:nvPr/>
        </p:nvSpPr>
        <p:spPr>
          <a:xfrm>
            <a:off x="533400" y="3886200"/>
            <a:ext cx="7581900" cy="461665"/>
          </a:xfrm>
          <a:prstGeom prst="rect">
            <a:avLst/>
          </a:prstGeom>
          <a:noFill/>
        </p:spPr>
        <p:txBody>
          <a:bodyPr wrap="square" rtlCol="0">
            <a:spAutoFit/>
          </a:bodyPr>
          <a:lstStyle/>
          <a:p>
            <a:r>
              <a:rPr lang="en-US" sz="2400" dirty="0" smtClean="0"/>
              <a:t>Jason C. Fisher</a:t>
            </a:r>
            <a:endParaRPr lang="en-US" sz="2400" dirty="0"/>
          </a:p>
        </p:txBody>
      </p:sp>
      <p:pic>
        <p:nvPicPr>
          <p:cNvPr id="10"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7543800" y="6096000"/>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192946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3999" y="600070"/>
            <a:ext cx="6016003" cy="565786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999" y="600070"/>
            <a:ext cx="6016003" cy="5657861"/>
          </a:xfrm>
          <a:prstGeom prst="rect">
            <a:avLst/>
          </a:prstGeom>
        </p:spPr>
      </p:pic>
    </p:spTree>
    <p:extLst>
      <p:ext uri="{BB962C8B-B14F-4D97-AF65-F5344CB8AC3E}">
        <p14:creationId xmlns:p14="http://schemas.microsoft.com/office/powerpoint/2010/main" val="224753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sp>
        <p:nvSpPr>
          <p:cNvPr id="4" name="TextBox 3"/>
          <p:cNvSpPr txBox="1"/>
          <p:nvPr/>
        </p:nvSpPr>
        <p:spPr>
          <a:xfrm>
            <a:off x="1219200" y="986135"/>
            <a:ext cx="838200" cy="461665"/>
          </a:xfrm>
          <a:prstGeom prst="rect">
            <a:avLst/>
          </a:prstGeom>
          <a:noFill/>
        </p:spPr>
        <p:txBody>
          <a:bodyPr wrap="square" rtlCol="0">
            <a:spAutoFit/>
          </a:bodyPr>
          <a:lstStyle/>
          <a:p>
            <a:r>
              <a:rPr lang="en-US" sz="2400" b="1" dirty="0" smtClean="0"/>
              <a:t>UK</a:t>
            </a:r>
            <a:endParaRPr lang="en-US" sz="2400" b="1" dirty="0"/>
          </a:p>
        </p:txBody>
      </p:sp>
    </p:spTree>
    <p:extLst>
      <p:ext uri="{BB962C8B-B14F-4D97-AF65-F5344CB8AC3E}">
        <p14:creationId xmlns:p14="http://schemas.microsoft.com/office/powerpoint/2010/main" val="514962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52" y="304794"/>
            <a:ext cx="7726696" cy="624841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52" y="304794"/>
            <a:ext cx="7726696" cy="6248413"/>
          </a:xfrm>
          <a:prstGeom prst="rect">
            <a:avLst/>
          </a:prstGeom>
        </p:spPr>
      </p:pic>
      <p:sp>
        <p:nvSpPr>
          <p:cNvPr id="5" name="TextBox 4"/>
          <p:cNvSpPr txBox="1"/>
          <p:nvPr/>
        </p:nvSpPr>
        <p:spPr>
          <a:xfrm>
            <a:off x="1219200" y="762000"/>
            <a:ext cx="838200" cy="461665"/>
          </a:xfrm>
          <a:prstGeom prst="rect">
            <a:avLst/>
          </a:prstGeom>
          <a:noFill/>
        </p:spPr>
        <p:txBody>
          <a:bodyPr wrap="square" rtlCol="0">
            <a:spAutoFit/>
          </a:bodyPr>
          <a:lstStyle/>
          <a:p>
            <a:r>
              <a:rPr lang="en-US" sz="2400" b="1" dirty="0" smtClean="0"/>
              <a:t>UK</a:t>
            </a:r>
            <a:endParaRPr lang="en-US" sz="2400" b="1" dirty="0"/>
          </a:p>
        </p:txBody>
      </p:sp>
    </p:spTree>
    <p:extLst>
      <p:ext uri="{BB962C8B-B14F-4D97-AF65-F5344CB8AC3E}">
        <p14:creationId xmlns:p14="http://schemas.microsoft.com/office/powerpoint/2010/main" val="514962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620" y="1081274"/>
            <a:ext cx="8238761" cy="469545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620" y="1081274"/>
            <a:ext cx="8238761" cy="4695453"/>
          </a:xfrm>
          <a:prstGeom prst="rect">
            <a:avLst/>
          </a:prstGeom>
        </p:spPr>
      </p:pic>
    </p:spTree>
    <p:extLst>
      <p:ext uri="{BB962C8B-B14F-4D97-AF65-F5344CB8AC3E}">
        <p14:creationId xmlns:p14="http://schemas.microsoft.com/office/powerpoint/2010/main" val="1864314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988" y="649600"/>
            <a:ext cx="6938024" cy="5558801"/>
          </a:xfrm>
          <a:prstGeom prst="rect">
            <a:avLst/>
          </a:prstGeom>
        </p:spPr>
      </p:pic>
    </p:spTree>
    <p:extLst>
      <p:ext uri="{BB962C8B-B14F-4D97-AF65-F5344CB8AC3E}">
        <p14:creationId xmlns:p14="http://schemas.microsoft.com/office/powerpoint/2010/main" val="13758804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5475" y="1828800"/>
            <a:ext cx="5353050" cy="461665"/>
          </a:xfrm>
          <a:prstGeom prst="rect">
            <a:avLst/>
          </a:prstGeom>
          <a:noFill/>
        </p:spPr>
        <p:txBody>
          <a:bodyPr wrap="square" rtlCol="0">
            <a:spAutoFit/>
          </a:bodyPr>
          <a:lstStyle/>
          <a:p>
            <a:pPr algn="ctr"/>
            <a:r>
              <a:rPr lang="en-US" sz="2400" b="1" dirty="0" smtClean="0"/>
              <a:t>Kriging with an External Drift (KED)</a:t>
            </a:r>
            <a:endParaRPr lang="en-US" sz="2400" b="1" dirty="0"/>
          </a:p>
        </p:txBody>
      </p:sp>
      <p:sp>
        <p:nvSpPr>
          <p:cNvPr id="3" name="TextBox 2"/>
          <p:cNvSpPr txBox="1"/>
          <p:nvPr/>
        </p:nvSpPr>
        <p:spPr>
          <a:xfrm>
            <a:off x="1257300" y="2304871"/>
            <a:ext cx="6629400" cy="1200329"/>
          </a:xfrm>
          <a:prstGeom prst="rect">
            <a:avLst/>
          </a:prstGeom>
          <a:noFill/>
        </p:spPr>
        <p:txBody>
          <a:bodyPr wrap="square" rtlCol="0">
            <a:spAutoFit/>
          </a:bodyPr>
          <a:lstStyle/>
          <a:p>
            <a:pPr algn="ctr"/>
            <a:r>
              <a:rPr lang="en-US" sz="2400" dirty="0" smtClean="0"/>
              <a:t>A model for kriging water table elevations using topographic elevation from a digital elevation model (DEM) as an external drift function.</a:t>
            </a:r>
            <a:endParaRPr lang="en-US" sz="2400" dirty="0"/>
          </a:p>
        </p:txBody>
      </p:sp>
      <p:sp>
        <p:nvSpPr>
          <p:cNvPr id="4" name="TextBox 3"/>
          <p:cNvSpPr txBox="1"/>
          <p:nvPr/>
        </p:nvSpPr>
        <p:spPr>
          <a:xfrm>
            <a:off x="1895475" y="4191000"/>
            <a:ext cx="5353050" cy="461665"/>
          </a:xfrm>
          <a:prstGeom prst="rect">
            <a:avLst/>
          </a:prstGeom>
          <a:noFill/>
        </p:spPr>
        <p:txBody>
          <a:bodyPr wrap="square" rtlCol="0">
            <a:spAutoFit/>
          </a:bodyPr>
          <a:lstStyle/>
          <a:p>
            <a:pPr algn="ctr"/>
            <a:r>
              <a:rPr lang="en-US" sz="2400" b="1" dirty="0" smtClean="0"/>
              <a:t>Key assumption</a:t>
            </a:r>
            <a:endParaRPr lang="en-US" sz="2400" b="1" dirty="0"/>
          </a:p>
        </p:txBody>
      </p:sp>
      <p:sp>
        <p:nvSpPr>
          <p:cNvPr id="5" name="TextBox 4"/>
          <p:cNvSpPr txBox="1"/>
          <p:nvPr/>
        </p:nvSpPr>
        <p:spPr>
          <a:xfrm>
            <a:off x="1257300" y="4670644"/>
            <a:ext cx="6629400" cy="830997"/>
          </a:xfrm>
          <a:prstGeom prst="rect">
            <a:avLst/>
          </a:prstGeom>
          <a:noFill/>
        </p:spPr>
        <p:txBody>
          <a:bodyPr wrap="square" rtlCol="0">
            <a:spAutoFit/>
          </a:bodyPr>
          <a:lstStyle/>
          <a:p>
            <a:pPr algn="ctr"/>
            <a:r>
              <a:rPr lang="en-US" sz="2400" dirty="0" smtClean="0"/>
              <a:t>The water table is a subdued replica of the topology.</a:t>
            </a:r>
            <a:endParaRPr lang="en-US" sz="2400" dirty="0"/>
          </a:p>
        </p:txBody>
      </p:sp>
    </p:spTree>
    <p:extLst>
      <p:ext uri="{BB962C8B-B14F-4D97-AF65-F5344CB8AC3E}">
        <p14:creationId xmlns:p14="http://schemas.microsoft.com/office/powerpoint/2010/main" val="320082877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062" y="3404794"/>
            <a:ext cx="238125" cy="238125"/>
          </a:xfrm>
          <a:prstGeom prst="rect">
            <a:avLst/>
          </a:prstGeom>
        </p:spPr>
      </p:pic>
      <p:sp>
        <p:nvSpPr>
          <p:cNvPr id="4" name="TextBox 3"/>
          <p:cNvSpPr txBox="1"/>
          <p:nvPr/>
        </p:nvSpPr>
        <p:spPr>
          <a:xfrm>
            <a:off x="1143000" y="992237"/>
            <a:ext cx="5334000" cy="307777"/>
          </a:xfrm>
          <a:prstGeom prst="rect">
            <a:avLst/>
          </a:prstGeom>
          <a:noFill/>
        </p:spPr>
        <p:txBody>
          <a:bodyPr wrap="square" rtlCol="0">
            <a:spAutoFit/>
          </a:bodyPr>
          <a:lstStyle/>
          <a:p>
            <a:r>
              <a:rPr lang="en-US" sz="1400" b="1" dirty="0" smtClean="0">
                <a:latin typeface="+mj-lt"/>
              </a:rPr>
              <a:t>Land-surface elevation, in meters</a:t>
            </a:r>
            <a:endParaRPr lang="en-US" sz="1400" b="1" dirty="0">
              <a:latin typeface="+mj-lt"/>
            </a:endParaRPr>
          </a:p>
        </p:txBody>
      </p:sp>
    </p:spTree>
    <p:extLst>
      <p:ext uri="{BB962C8B-B14F-4D97-AF65-F5344CB8AC3E}">
        <p14:creationId xmlns:p14="http://schemas.microsoft.com/office/powerpoint/2010/main" val="3428898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85" y="999895"/>
            <a:ext cx="8862630" cy="547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38350" y="452735"/>
            <a:ext cx="5067300" cy="461665"/>
          </a:xfrm>
          <a:prstGeom prst="rect">
            <a:avLst/>
          </a:prstGeom>
          <a:noFill/>
        </p:spPr>
        <p:txBody>
          <a:bodyPr wrap="square" rtlCol="0">
            <a:spAutoFit/>
          </a:bodyPr>
          <a:lstStyle/>
          <a:p>
            <a:pPr algn="ctr"/>
            <a:r>
              <a:rPr lang="en-US" sz="2400" b="1" dirty="0" smtClean="0"/>
              <a:t>Big Southern Butte</a:t>
            </a:r>
            <a:endParaRPr lang="en-US" sz="2400" b="1" dirty="0"/>
          </a:p>
        </p:txBody>
      </p:sp>
    </p:spTree>
    <p:extLst>
      <p:ext uri="{BB962C8B-B14F-4D97-AF65-F5344CB8AC3E}">
        <p14:creationId xmlns:p14="http://schemas.microsoft.com/office/powerpoint/2010/main" val="144967087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405" y="792780"/>
            <a:ext cx="5777191" cy="5272441"/>
          </a:xfrm>
          <a:prstGeom prst="rect">
            <a:avLst/>
          </a:prstGeom>
        </p:spPr>
      </p:pic>
    </p:spTree>
    <p:extLst>
      <p:ext uri="{BB962C8B-B14F-4D97-AF65-F5344CB8AC3E}">
        <p14:creationId xmlns:p14="http://schemas.microsoft.com/office/powerpoint/2010/main" val="224753473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91" y="542786"/>
            <a:ext cx="7720818" cy="5772429"/>
          </a:xfrm>
          <a:prstGeom prst="rect">
            <a:avLst/>
          </a:prstGeom>
        </p:spPr>
      </p:pic>
      <p:sp>
        <p:nvSpPr>
          <p:cNvPr id="3" name="TextBox 2"/>
          <p:cNvSpPr txBox="1"/>
          <p:nvPr/>
        </p:nvSpPr>
        <p:spPr>
          <a:xfrm>
            <a:off x="1219200" y="986135"/>
            <a:ext cx="838200" cy="461665"/>
          </a:xfrm>
          <a:prstGeom prst="rect">
            <a:avLst/>
          </a:prstGeom>
          <a:noFill/>
        </p:spPr>
        <p:txBody>
          <a:bodyPr wrap="square" rtlCol="0">
            <a:spAutoFit/>
          </a:bodyPr>
          <a:lstStyle/>
          <a:p>
            <a:r>
              <a:rPr lang="en-US" sz="2400" b="1" dirty="0" smtClean="0"/>
              <a:t>KED</a:t>
            </a:r>
            <a:endParaRPr lang="en-US" sz="2400" b="1" dirty="0"/>
          </a:p>
        </p:txBody>
      </p:sp>
    </p:spTree>
    <p:extLst>
      <p:ext uri="{BB962C8B-B14F-4D97-AF65-F5344CB8AC3E}">
        <p14:creationId xmlns:p14="http://schemas.microsoft.com/office/powerpoint/2010/main" val="51496241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20192946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sp>
        <p:nvSpPr>
          <p:cNvPr id="3" name="TextBox 2"/>
          <p:cNvSpPr txBox="1"/>
          <p:nvPr/>
        </p:nvSpPr>
        <p:spPr>
          <a:xfrm>
            <a:off x="1219200" y="986135"/>
            <a:ext cx="838200" cy="461665"/>
          </a:xfrm>
          <a:prstGeom prst="rect">
            <a:avLst/>
          </a:prstGeom>
          <a:noFill/>
        </p:spPr>
        <p:txBody>
          <a:bodyPr wrap="square" rtlCol="0">
            <a:spAutoFit/>
          </a:bodyPr>
          <a:lstStyle/>
          <a:p>
            <a:r>
              <a:rPr lang="en-US" sz="2400" b="1" dirty="0" smtClean="0"/>
              <a:t>UK</a:t>
            </a:r>
            <a:endParaRPr lang="en-US" sz="2400" b="1" dirty="0"/>
          </a:p>
        </p:txBody>
      </p:sp>
    </p:spTree>
    <p:extLst>
      <p:ext uri="{BB962C8B-B14F-4D97-AF65-F5344CB8AC3E}">
        <p14:creationId xmlns:p14="http://schemas.microsoft.com/office/powerpoint/2010/main" val="333834715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993" y="303784"/>
            <a:ext cx="7726014" cy="6250433"/>
          </a:xfrm>
          <a:prstGeom prst="rect">
            <a:avLst/>
          </a:prstGeom>
        </p:spPr>
      </p:pic>
      <p:sp>
        <p:nvSpPr>
          <p:cNvPr id="3" name="TextBox 2"/>
          <p:cNvSpPr txBox="1"/>
          <p:nvPr/>
        </p:nvSpPr>
        <p:spPr>
          <a:xfrm>
            <a:off x="1219200" y="762000"/>
            <a:ext cx="838200" cy="461665"/>
          </a:xfrm>
          <a:prstGeom prst="rect">
            <a:avLst/>
          </a:prstGeom>
          <a:noFill/>
        </p:spPr>
        <p:txBody>
          <a:bodyPr wrap="square" rtlCol="0">
            <a:spAutoFit/>
          </a:bodyPr>
          <a:lstStyle/>
          <a:p>
            <a:r>
              <a:rPr lang="en-US" sz="2400" b="1" dirty="0" smtClean="0"/>
              <a:t>KED</a:t>
            </a:r>
            <a:endParaRPr lang="en-US" sz="2400" b="1" dirty="0"/>
          </a:p>
        </p:txBody>
      </p:sp>
    </p:spTree>
    <p:extLst>
      <p:ext uri="{BB962C8B-B14F-4D97-AF65-F5344CB8AC3E}">
        <p14:creationId xmlns:p14="http://schemas.microsoft.com/office/powerpoint/2010/main" val="364754523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52" y="304794"/>
            <a:ext cx="7726696" cy="6248413"/>
          </a:xfrm>
          <a:prstGeom prst="rect">
            <a:avLst/>
          </a:prstGeom>
        </p:spPr>
      </p:pic>
      <p:sp>
        <p:nvSpPr>
          <p:cNvPr id="4" name="TextBox 3"/>
          <p:cNvSpPr txBox="1"/>
          <p:nvPr/>
        </p:nvSpPr>
        <p:spPr>
          <a:xfrm>
            <a:off x="1219200" y="762000"/>
            <a:ext cx="838200" cy="461665"/>
          </a:xfrm>
          <a:prstGeom prst="rect">
            <a:avLst/>
          </a:prstGeom>
          <a:noFill/>
        </p:spPr>
        <p:txBody>
          <a:bodyPr wrap="square" rtlCol="0">
            <a:spAutoFit/>
          </a:bodyPr>
          <a:lstStyle/>
          <a:p>
            <a:r>
              <a:rPr lang="en-US" sz="2400" b="1" dirty="0" smtClean="0"/>
              <a:t>UK</a:t>
            </a:r>
            <a:endParaRPr lang="en-US" sz="2400" b="1" dirty="0"/>
          </a:p>
        </p:txBody>
      </p:sp>
    </p:spTree>
    <p:extLst>
      <p:ext uri="{BB962C8B-B14F-4D97-AF65-F5344CB8AC3E}">
        <p14:creationId xmlns:p14="http://schemas.microsoft.com/office/powerpoint/2010/main" val="378994605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2550" y="918002"/>
            <a:ext cx="6438900" cy="830997"/>
          </a:xfrm>
          <a:prstGeom prst="rect">
            <a:avLst/>
          </a:prstGeom>
          <a:noFill/>
        </p:spPr>
        <p:txBody>
          <a:bodyPr wrap="square" rtlCol="0">
            <a:spAutoFit/>
          </a:bodyPr>
          <a:lstStyle/>
          <a:p>
            <a:pPr algn="ctr"/>
            <a:r>
              <a:rPr lang="en-US" sz="2400" b="1" dirty="0" smtClean="0"/>
              <a:t>Planning objective for a water-table monitoring network</a:t>
            </a:r>
            <a:endParaRPr lang="en-US" sz="2400" b="1" dirty="0"/>
          </a:p>
        </p:txBody>
      </p:sp>
      <p:sp>
        <p:nvSpPr>
          <p:cNvPr id="6" name="TextBox 5"/>
          <p:cNvSpPr txBox="1"/>
          <p:nvPr/>
        </p:nvSpPr>
        <p:spPr>
          <a:xfrm>
            <a:off x="1519238" y="2568476"/>
            <a:ext cx="6105525" cy="2308324"/>
          </a:xfrm>
          <a:prstGeom prst="rect">
            <a:avLst/>
          </a:prstGeom>
          <a:noFill/>
        </p:spPr>
        <p:txBody>
          <a:bodyPr wrap="square" rtlCol="0">
            <a:spAutoFit/>
          </a:bodyPr>
          <a:lstStyle/>
          <a:p>
            <a:r>
              <a:rPr lang="en-US" sz="2400" dirty="0" smtClean="0"/>
              <a:t>A </a:t>
            </a:r>
            <a:r>
              <a:rPr lang="en-US" sz="2400" dirty="0"/>
              <a:t>reduction in the total monitoring cost by removing wells from an existing network because they provide little or no beneficial added information. </a:t>
            </a:r>
            <a:r>
              <a:rPr lang="en-US" sz="2400" dirty="0" smtClean="0"/>
              <a:t>Wells are </a:t>
            </a:r>
            <a:r>
              <a:rPr lang="en-US" sz="2400" dirty="0"/>
              <a:t>evaluated exclusively through a geostatistical analysis of the water-table elevation measurements.</a:t>
            </a:r>
          </a:p>
        </p:txBody>
      </p:sp>
    </p:spTree>
    <p:extLst>
      <p:ext uri="{BB962C8B-B14F-4D97-AF65-F5344CB8AC3E}">
        <p14:creationId xmlns:p14="http://schemas.microsoft.com/office/powerpoint/2010/main" val="165154249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769710"/>
            <a:ext cx="7848600" cy="461665"/>
          </a:xfrm>
          <a:prstGeom prst="rect">
            <a:avLst/>
          </a:prstGeom>
          <a:noFill/>
        </p:spPr>
        <p:txBody>
          <a:bodyPr wrap="square" rtlCol="0">
            <a:spAutoFit/>
          </a:bodyPr>
          <a:lstStyle/>
          <a:p>
            <a:r>
              <a:rPr lang="en-US" sz="2400" b="1" dirty="0" smtClean="0"/>
              <a:t>Design criteria:</a:t>
            </a:r>
            <a:endParaRPr lang="en-US" sz="2400" b="1" dirty="0"/>
          </a:p>
        </p:txBody>
      </p:sp>
      <p:sp>
        <p:nvSpPr>
          <p:cNvPr id="3" name="TextBox 2"/>
          <p:cNvSpPr txBox="1"/>
          <p:nvPr/>
        </p:nvSpPr>
        <p:spPr>
          <a:xfrm>
            <a:off x="914400" y="1539419"/>
            <a:ext cx="7581900" cy="4708981"/>
          </a:xfrm>
          <a:prstGeom prst="rect">
            <a:avLst/>
          </a:prstGeom>
          <a:noFill/>
        </p:spPr>
        <p:txBody>
          <a:bodyPr wrap="square" rtlCol="0">
            <a:spAutoFit/>
          </a:bodyPr>
          <a:lstStyle/>
          <a:p>
            <a:pPr marL="342900" indent="-342900">
              <a:buFont typeface="Arial" pitchFamily="34" charset="0"/>
              <a:buChar char="•"/>
            </a:pPr>
            <a:r>
              <a:rPr lang="en-US" sz="2000" dirty="0" smtClean="0"/>
              <a:t>The </a:t>
            </a:r>
            <a:r>
              <a:rPr lang="en-US" sz="2000" dirty="0"/>
              <a:t>total number of wells in the optimized monitoring network is fixed and based on a user-defined number of wells to remove from the existing network.</a:t>
            </a:r>
            <a:endParaRPr lang="en-US" sz="2000" dirty="0" smtClean="0"/>
          </a:p>
          <a:p>
            <a:pPr marL="342900" indent="-342900">
              <a:buFont typeface="Arial" pitchFamily="34" charset="0"/>
              <a:buChar char="•"/>
            </a:pPr>
            <a:r>
              <a:rPr lang="en-US" sz="2000" dirty="0" smtClean="0">
                <a:solidFill>
                  <a:schemeClr val="bg1">
                    <a:lumMod val="85000"/>
                  </a:schemeClr>
                </a:solidFill>
              </a:rPr>
              <a:t>Interpolation </a:t>
            </a:r>
            <a:r>
              <a:rPr lang="en-US" sz="2000" dirty="0">
                <a:solidFill>
                  <a:schemeClr val="bg1">
                    <a:lumMod val="85000"/>
                  </a:schemeClr>
                </a:solidFill>
              </a:rPr>
              <a:t>error from the application of kriging should be as small as possible</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local anomalies in the water-table distribution arising from unique water-level measurements that cannot be described (interpolated) by the rest of the measured values</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the variability of water-level measurements over time. Monitoring wells with hydrographs that exhibit prominent seasonal fluctuation and long-term changes are important for understanding the availability and sustainability of groundwater </a:t>
            </a:r>
            <a:r>
              <a:rPr lang="en-US" sz="2000" dirty="0" smtClean="0">
                <a:solidFill>
                  <a:schemeClr val="bg1">
                    <a:lumMod val="85000"/>
                  </a:schemeClr>
                </a:solidFill>
              </a:rPr>
              <a:t>resources.</a:t>
            </a:r>
          </a:p>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measurement error of water-table elevations should be as small as possible.</a:t>
            </a:r>
          </a:p>
        </p:txBody>
      </p:sp>
    </p:spTree>
    <p:extLst>
      <p:ext uri="{BB962C8B-B14F-4D97-AF65-F5344CB8AC3E}">
        <p14:creationId xmlns:p14="http://schemas.microsoft.com/office/powerpoint/2010/main" val="185278987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769710"/>
            <a:ext cx="7848600" cy="461665"/>
          </a:xfrm>
          <a:prstGeom prst="rect">
            <a:avLst/>
          </a:prstGeom>
          <a:noFill/>
        </p:spPr>
        <p:txBody>
          <a:bodyPr wrap="square" rtlCol="0">
            <a:spAutoFit/>
          </a:bodyPr>
          <a:lstStyle/>
          <a:p>
            <a:r>
              <a:rPr lang="en-US" sz="2400" b="1" dirty="0" smtClean="0"/>
              <a:t>Design criteria:</a:t>
            </a:r>
            <a:endParaRPr lang="en-US" sz="2400" b="1" dirty="0"/>
          </a:p>
        </p:txBody>
      </p:sp>
      <p:sp>
        <p:nvSpPr>
          <p:cNvPr id="3" name="TextBox 2"/>
          <p:cNvSpPr txBox="1"/>
          <p:nvPr/>
        </p:nvSpPr>
        <p:spPr>
          <a:xfrm>
            <a:off x="914400" y="1539419"/>
            <a:ext cx="7581900" cy="4708981"/>
          </a:xfrm>
          <a:prstGeom prst="rect">
            <a:avLst/>
          </a:prstGeom>
          <a:noFill/>
        </p:spPr>
        <p:txBody>
          <a:bodyPr wrap="square" rtlCol="0">
            <a:spAutoFit/>
          </a:bodyPr>
          <a:lstStyle/>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total number of wells in the optimized monitoring network is fixed and based on a user-defined number of wells to remove from the existing network.</a:t>
            </a:r>
            <a:endParaRPr lang="en-US" sz="2000" dirty="0" smtClean="0">
              <a:solidFill>
                <a:schemeClr val="bg1">
                  <a:lumMod val="85000"/>
                </a:schemeClr>
              </a:solidFill>
            </a:endParaRPr>
          </a:p>
          <a:p>
            <a:pPr marL="342900" indent="-342900">
              <a:buFont typeface="Arial" pitchFamily="34" charset="0"/>
              <a:buChar char="•"/>
            </a:pPr>
            <a:r>
              <a:rPr lang="en-US" sz="2000" dirty="0" smtClean="0"/>
              <a:t>Interpolation </a:t>
            </a:r>
            <a:r>
              <a:rPr lang="en-US" sz="2000" dirty="0"/>
              <a:t>error from the application of kriging should be as small as possible</a:t>
            </a:r>
            <a:r>
              <a:rPr lang="en-US" sz="2000" dirty="0" smtClean="0"/>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local anomalies in the water-table distribution arising from unique water-level measurements that cannot be described (interpolated) by the rest of the measured values</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the variability of water-level measurements over time. Monitoring wells with hydrographs that exhibit prominent seasonal fluctuation and long-term changes are important for understanding the availability and sustainability of groundwater </a:t>
            </a:r>
            <a:r>
              <a:rPr lang="en-US" sz="2000" dirty="0" smtClean="0">
                <a:solidFill>
                  <a:schemeClr val="bg1">
                    <a:lumMod val="85000"/>
                  </a:schemeClr>
                </a:solidFill>
              </a:rPr>
              <a:t>resources.</a:t>
            </a:r>
          </a:p>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measurement error of water-table elevations should be as small as possible.</a:t>
            </a:r>
          </a:p>
        </p:txBody>
      </p:sp>
    </p:spTree>
    <p:extLst>
      <p:ext uri="{BB962C8B-B14F-4D97-AF65-F5344CB8AC3E}">
        <p14:creationId xmlns:p14="http://schemas.microsoft.com/office/powerpoint/2010/main" val="40778967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sp>
        <p:nvSpPr>
          <p:cNvPr id="2" name="TextBox 1"/>
          <p:cNvSpPr txBox="1"/>
          <p:nvPr/>
        </p:nvSpPr>
        <p:spPr>
          <a:xfrm>
            <a:off x="1143000" y="992237"/>
            <a:ext cx="5334000" cy="307777"/>
          </a:xfrm>
          <a:prstGeom prst="rect">
            <a:avLst/>
          </a:prstGeom>
          <a:noFill/>
        </p:spPr>
        <p:txBody>
          <a:bodyPr wrap="square" rtlCol="0">
            <a:spAutoFit/>
          </a:bodyPr>
          <a:lstStyle/>
          <a:p>
            <a:r>
              <a:rPr lang="en-US" sz="1400" b="1" dirty="0" smtClean="0">
                <a:latin typeface="+mj-lt"/>
              </a:rPr>
              <a:t>Standard error from the application of kriging, in meters</a:t>
            </a:r>
            <a:endParaRPr lang="en-US" sz="1400" b="1" dirty="0">
              <a:latin typeface="+mj-lt"/>
            </a:endParaRPr>
          </a:p>
        </p:txBody>
      </p:sp>
    </p:spTree>
    <p:extLst>
      <p:ext uri="{BB962C8B-B14F-4D97-AF65-F5344CB8AC3E}">
        <p14:creationId xmlns:p14="http://schemas.microsoft.com/office/powerpoint/2010/main" val="14362215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769710"/>
            <a:ext cx="7848600" cy="461665"/>
          </a:xfrm>
          <a:prstGeom prst="rect">
            <a:avLst/>
          </a:prstGeom>
          <a:noFill/>
        </p:spPr>
        <p:txBody>
          <a:bodyPr wrap="square" rtlCol="0">
            <a:spAutoFit/>
          </a:bodyPr>
          <a:lstStyle/>
          <a:p>
            <a:r>
              <a:rPr lang="en-US" sz="2400" b="1" dirty="0" smtClean="0"/>
              <a:t>Design criteria:</a:t>
            </a:r>
            <a:endParaRPr lang="en-US" sz="2400" b="1" dirty="0"/>
          </a:p>
        </p:txBody>
      </p:sp>
      <p:sp>
        <p:nvSpPr>
          <p:cNvPr id="3" name="TextBox 2"/>
          <p:cNvSpPr txBox="1"/>
          <p:nvPr/>
        </p:nvSpPr>
        <p:spPr>
          <a:xfrm>
            <a:off x="914400" y="1539419"/>
            <a:ext cx="7581900" cy="4708981"/>
          </a:xfrm>
          <a:prstGeom prst="rect">
            <a:avLst/>
          </a:prstGeom>
          <a:noFill/>
        </p:spPr>
        <p:txBody>
          <a:bodyPr wrap="square" rtlCol="0">
            <a:spAutoFit/>
          </a:bodyPr>
          <a:lstStyle/>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total number of wells in the optimized monitoring network is fixed and based on a user-defined number of wells to remove from the existing network.</a:t>
            </a:r>
            <a:endParaRPr lang="en-US" sz="2000" dirty="0" smtClean="0">
              <a:solidFill>
                <a:schemeClr val="bg1">
                  <a:lumMod val="85000"/>
                </a:schemeClr>
              </a:solidFill>
            </a:endParaRPr>
          </a:p>
          <a:p>
            <a:pPr marL="342900" indent="-342900">
              <a:buFont typeface="Arial" pitchFamily="34" charset="0"/>
              <a:buChar char="•"/>
            </a:pPr>
            <a:r>
              <a:rPr lang="en-US" sz="2000" dirty="0" smtClean="0">
                <a:solidFill>
                  <a:schemeClr val="bg1">
                    <a:lumMod val="85000"/>
                  </a:schemeClr>
                </a:solidFill>
              </a:rPr>
              <a:t>Interpolation </a:t>
            </a:r>
            <a:r>
              <a:rPr lang="en-US" sz="2000" dirty="0">
                <a:solidFill>
                  <a:schemeClr val="bg1">
                    <a:lumMod val="85000"/>
                  </a:schemeClr>
                </a:solidFill>
              </a:rPr>
              <a:t>error from the application of kriging should be as small as possible</a:t>
            </a:r>
            <a:r>
              <a:rPr lang="en-US" sz="2000" dirty="0" smtClean="0">
                <a:solidFill>
                  <a:schemeClr val="bg1">
                    <a:lumMod val="85000"/>
                  </a:schemeClr>
                </a:solidFill>
              </a:rPr>
              <a:t>.</a:t>
            </a:r>
          </a:p>
          <a:p>
            <a:pPr marL="342900" indent="-342900">
              <a:buFont typeface="Arial" pitchFamily="34" charset="0"/>
              <a:buChar char="•"/>
            </a:pPr>
            <a:r>
              <a:rPr lang="en-US" sz="2000" dirty="0" smtClean="0"/>
              <a:t>Preserve </a:t>
            </a:r>
            <a:r>
              <a:rPr lang="en-US" sz="2000" dirty="0"/>
              <a:t>local anomalies in the water-table distribution arising from unique water-level measurements that cannot be described (interpolated) by the rest of the measured values</a:t>
            </a:r>
            <a:r>
              <a:rPr lang="en-US" sz="2000" dirty="0" smtClean="0"/>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the variability of water-level measurements over time. Monitoring wells with hydrographs that exhibit prominent seasonal fluctuation and long-term changes are important for understanding the availability and sustainability of groundwater </a:t>
            </a:r>
            <a:r>
              <a:rPr lang="en-US" sz="2000" dirty="0" smtClean="0">
                <a:solidFill>
                  <a:schemeClr val="bg1">
                    <a:lumMod val="85000"/>
                  </a:schemeClr>
                </a:solidFill>
              </a:rPr>
              <a:t>resources.</a:t>
            </a:r>
          </a:p>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measurement error of water-table elevations should be as small as possible.</a:t>
            </a:r>
          </a:p>
        </p:txBody>
      </p:sp>
    </p:spTree>
    <p:extLst>
      <p:ext uri="{BB962C8B-B14F-4D97-AF65-F5344CB8AC3E}">
        <p14:creationId xmlns:p14="http://schemas.microsoft.com/office/powerpoint/2010/main" val="92244123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988" y="649600"/>
            <a:ext cx="6938024" cy="5558801"/>
          </a:xfrm>
          <a:prstGeom prst="rect">
            <a:avLst/>
          </a:prstGeom>
        </p:spPr>
      </p:pic>
      <p:sp>
        <p:nvSpPr>
          <p:cNvPr id="4" name="TextBox 3"/>
          <p:cNvSpPr txBox="1"/>
          <p:nvPr/>
        </p:nvSpPr>
        <p:spPr>
          <a:xfrm>
            <a:off x="1524000" y="990600"/>
            <a:ext cx="4191000" cy="307777"/>
          </a:xfrm>
          <a:prstGeom prst="rect">
            <a:avLst/>
          </a:prstGeom>
          <a:noFill/>
        </p:spPr>
        <p:txBody>
          <a:bodyPr wrap="square" rtlCol="0">
            <a:spAutoFit/>
          </a:bodyPr>
          <a:lstStyle/>
          <a:p>
            <a:r>
              <a:rPr lang="en-US" sz="1400" b="1" dirty="0" smtClean="0">
                <a:latin typeface="+mj-lt"/>
              </a:rPr>
              <a:t>Residual error at removed sites, in meters</a:t>
            </a:r>
            <a:endParaRPr lang="en-US" sz="1400" b="1" dirty="0">
              <a:latin typeface="+mj-lt"/>
            </a:endParaRPr>
          </a:p>
        </p:txBody>
      </p:sp>
    </p:spTree>
    <p:extLst>
      <p:ext uri="{BB962C8B-B14F-4D97-AF65-F5344CB8AC3E}">
        <p14:creationId xmlns:p14="http://schemas.microsoft.com/office/powerpoint/2010/main" val="364754523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769710"/>
            <a:ext cx="7848600" cy="461665"/>
          </a:xfrm>
          <a:prstGeom prst="rect">
            <a:avLst/>
          </a:prstGeom>
          <a:noFill/>
        </p:spPr>
        <p:txBody>
          <a:bodyPr wrap="square" rtlCol="0">
            <a:spAutoFit/>
          </a:bodyPr>
          <a:lstStyle/>
          <a:p>
            <a:r>
              <a:rPr lang="en-US" sz="2400" b="1" dirty="0" smtClean="0"/>
              <a:t>Design criteria:</a:t>
            </a:r>
            <a:endParaRPr lang="en-US" sz="2400" b="1" dirty="0"/>
          </a:p>
        </p:txBody>
      </p:sp>
      <p:sp>
        <p:nvSpPr>
          <p:cNvPr id="3" name="TextBox 2"/>
          <p:cNvSpPr txBox="1"/>
          <p:nvPr/>
        </p:nvSpPr>
        <p:spPr>
          <a:xfrm>
            <a:off x="914400" y="1539419"/>
            <a:ext cx="7581900" cy="4708981"/>
          </a:xfrm>
          <a:prstGeom prst="rect">
            <a:avLst/>
          </a:prstGeom>
          <a:noFill/>
        </p:spPr>
        <p:txBody>
          <a:bodyPr wrap="square" rtlCol="0">
            <a:spAutoFit/>
          </a:bodyPr>
          <a:lstStyle/>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total number of wells in the optimized monitoring network is fixed and based on a user-defined number of wells to remove from the existing network.</a:t>
            </a:r>
            <a:endParaRPr lang="en-US" sz="2000" dirty="0" smtClean="0">
              <a:solidFill>
                <a:schemeClr val="bg1">
                  <a:lumMod val="85000"/>
                </a:schemeClr>
              </a:solidFill>
            </a:endParaRPr>
          </a:p>
          <a:p>
            <a:pPr marL="342900" indent="-342900">
              <a:buFont typeface="Arial" pitchFamily="34" charset="0"/>
              <a:buChar char="•"/>
            </a:pPr>
            <a:r>
              <a:rPr lang="en-US" sz="2000" dirty="0" smtClean="0">
                <a:solidFill>
                  <a:schemeClr val="bg1">
                    <a:lumMod val="85000"/>
                  </a:schemeClr>
                </a:solidFill>
              </a:rPr>
              <a:t>Interpolation </a:t>
            </a:r>
            <a:r>
              <a:rPr lang="en-US" sz="2000" dirty="0">
                <a:solidFill>
                  <a:schemeClr val="bg1">
                    <a:lumMod val="85000"/>
                  </a:schemeClr>
                </a:solidFill>
              </a:rPr>
              <a:t>error from the application of kriging should be as small as possible</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local anomalies in the water-table distribution arising from unique water-level measurements that cannot be described (interpolated) by the rest of the measured values</a:t>
            </a:r>
            <a:r>
              <a:rPr lang="en-US" sz="2000" dirty="0" smtClean="0">
                <a:solidFill>
                  <a:schemeClr val="bg1">
                    <a:lumMod val="85000"/>
                  </a:schemeClr>
                </a:solidFill>
              </a:rPr>
              <a:t>.</a:t>
            </a:r>
          </a:p>
          <a:p>
            <a:pPr marL="342900" indent="-342900">
              <a:buFont typeface="Arial" pitchFamily="34" charset="0"/>
              <a:buChar char="•"/>
            </a:pPr>
            <a:r>
              <a:rPr lang="en-US" sz="2000" dirty="0" smtClean="0"/>
              <a:t>Preserve </a:t>
            </a:r>
            <a:r>
              <a:rPr lang="en-US" sz="2000" dirty="0"/>
              <a:t>the variability of water-level measurements over time. Monitoring wells with hydrographs that exhibit prominent seasonal fluctuation and long-term changes are important for understanding the availability and sustainability of groundwater </a:t>
            </a:r>
            <a:r>
              <a:rPr lang="en-US" sz="2000" dirty="0" smtClean="0"/>
              <a:t>resources.</a:t>
            </a:r>
          </a:p>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measurement error of water-table elevations should be as small as possible.</a:t>
            </a:r>
          </a:p>
        </p:txBody>
      </p:sp>
    </p:spTree>
    <p:extLst>
      <p:ext uri="{BB962C8B-B14F-4D97-AF65-F5344CB8AC3E}">
        <p14:creationId xmlns:p14="http://schemas.microsoft.com/office/powerpoint/2010/main" val="26559617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8945"/>
            <a:ext cx="9144000" cy="536732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108214"/>
            <a:ext cx="9144000" cy="5368786"/>
          </a:xfrm>
          <a:prstGeom prst="rect">
            <a:avLst/>
          </a:prstGeom>
        </p:spPr>
      </p:pic>
      <p:sp>
        <p:nvSpPr>
          <p:cNvPr id="2" name="TextBox 1"/>
          <p:cNvSpPr txBox="1"/>
          <p:nvPr/>
        </p:nvSpPr>
        <p:spPr>
          <a:xfrm>
            <a:off x="1895475" y="528935"/>
            <a:ext cx="5353050" cy="461665"/>
          </a:xfrm>
          <a:prstGeom prst="rect">
            <a:avLst/>
          </a:prstGeom>
          <a:noFill/>
        </p:spPr>
        <p:txBody>
          <a:bodyPr wrap="square" rtlCol="0">
            <a:spAutoFit/>
          </a:bodyPr>
          <a:lstStyle/>
          <a:p>
            <a:pPr algn="ctr"/>
            <a:r>
              <a:rPr lang="en-US" sz="2400" b="1" dirty="0" smtClean="0"/>
              <a:t>Albers Equal-Area Conic Projection</a:t>
            </a:r>
            <a:endParaRPr lang="en-US" sz="2400" b="1" dirty="0"/>
          </a:p>
        </p:txBody>
      </p:sp>
    </p:spTree>
    <p:extLst>
      <p:ext uri="{BB962C8B-B14F-4D97-AF65-F5344CB8AC3E}">
        <p14:creationId xmlns:p14="http://schemas.microsoft.com/office/powerpoint/2010/main" val="107924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88" y="542920"/>
            <a:ext cx="7090425" cy="5772161"/>
          </a:xfrm>
          <a:prstGeom prst="rect">
            <a:avLst/>
          </a:prstGeom>
        </p:spPr>
      </p:pic>
    </p:spTree>
    <p:extLst>
      <p:ext uri="{BB962C8B-B14F-4D97-AF65-F5344CB8AC3E}">
        <p14:creationId xmlns:p14="http://schemas.microsoft.com/office/powerpoint/2010/main" val="21457667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7700" y="769710"/>
            <a:ext cx="7848600" cy="461665"/>
          </a:xfrm>
          <a:prstGeom prst="rect">
            <a:avLst/>
          </a:prstGeom>
          <a:noFill/>
        </p:spPr>
        <p:txBody>
          <a:bodyPr wrap="square" rtlCol="0">
            <a:spAutoFit/>
          </a:bodyPr>
          <a:lstStyle/>
          <a:p>
            <a:r>
              <a:rPr lang="en-US" sz="2400" b="1" dirty="0" smtClean="0"/>
              <a:t>Design criteria:</a:t>
            </a:r>
            <a:endParaRPr lang="en-US" sz="2400" b="1" dirty="0"/>
          </a:p>
        </p:txBody>
      </p:sp>
      <p:sp>
        <p:nvSpPr>
          <p:cNvPr id="3" name="TextBox 2"/>
          <p:cNvSpPr txBox="1"/>
          <p:nvPr/>
        </p:nvSpPr>
        <p:spPr>
          <a:xfrm>
            <a:off x="914400" y="1539419"/>
            <a:ext cx="7581900" cy="4708981"/>
          </a:xfrm>
          <a:prstGeom prst="rect">
            <a:avLst/>
          </a:prstGeom>
          <a:noFill/>
        </p:spPr>
        <p:txBody>
          <a:bodyPr wrap="square" rtlCol="0">
            <a:spAutoFit/>
          </a:bodyPr>
          <a:lstStyle/>
          <a:p>
            <a:pPr marL="342900" indent="-342900">
              <a:buFont typeface="Arial" pitchFamily="34" charset="0"/>
              <a:buChar char="•"/>
            </a:pPr>
            <a:r>
              <a:rPr lang="en-US" sz="2000" dirty="0" smtClean="0">
                <a:solidFill>
                  <a:schemeClr val="bg1">
                    <a:lumMod val="85000"/>
                  </a:schemeClr>
                </a:solidFill>
              </a:rPr>
              <a:t>The </a:t>
            </a:r>
            <a:r>
              <a:rPr lang="en-US" sz="2000" dirty="0">
                <a:solidFill>
                  <a:schemeClr val="bg1">
                    <a:lumMod val="85000"/>
                  </a:schemeClr>
                </a:solidFill>
              </a:rPr>
              <a:t>total number of wells in the optimized monitoring network is fixed and based on a user-defined number of wells to remove from the existing network.</a:t>
            </a:r>
            <a:endParaRPr lang="en-US" sz="2000" dirty="0" smtClean="0">
              <a:solidFill>
                <a:schemeClr val="bg1">
                  <a:lumMod val="85000"/>
                </a:schemeClr>
              </a:solidFill>
            </a:endParaRPr>
          </a:p>
          <a:p>
            <a:pPr marL="342900" indent="-342900">
              <a:buFont typeface="Arial" pitchFamily="34" charset="0"/>
              <a:buChar char="•"/>
            </a:pPr>
            <a:r>
              <a:rPr lang="en-US" sz="2000" dirty="0" smtClean="0">
                <a:solidFill>
                  <a:schemeClr val="bg1">
                    <a:lumMod val="85000"/>
                  </a:schemeClr>
                </a:solidFill>
              </a:rPr>
              <a:t>Interpolation </a:t>
            </a:r>
            <a:r>
              <a:rPr lang="en-US" sz="2000" dirty="0">
                <a:solidFill>
                  <a:schemeClr val="bg1">
                    <a:lumMod val="85000"/>
                  </a:schemeClr>
                </a:solidFill>
              </a:rPr>
              <a:t>error from the application of kriging should be as small as possible</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local anomalies in the water-table distribution arising from unique water-level measurements that cannot be described (interpolated) by the rest of the measured values</a:t>
            </a:r>
            <a:r>
              <a:rPr lang="en-US" sz="2000" dirty="0" smtClean="0">
                <a:solidFill>
                  <a:schemeClr val="bg1">
                    <a:lumMod val="85000"/>
                  </a:schemeClr>
                </a:solidFill>
              </a:rPr>
              <a:t>.</a:t>
            </a:r>
          </a:p>
          <a:p>
            <a:pPr marL="342900" indent="-342900">
              <a:buFont typeface="Arial" pitchFamily="34" charset="0"/>
              <a:buChar char="•"/>
            </a:pPr>
            <a:r>
              <a:rPr lang="en-US" sz="2000" dirty="0" smtClean="0">
                <a:solidFill>
                  <a:schemeClr val="bg1">
                    <a:lumMod val="85000"/>
                  </a:schemeClr>
                </a:solidFill>
              </a:rPr>
              <a:t>Preserve </a:t>
            </a:r>
            <a:r>
              <a:rPr lang="en-US" sz="2000" dirty="0">
                <a:solidFill>
                  <a:schemeClr val="bg1">
                    <a:lumMod val="85000"/>
                  </a:schemeClr>
                </a:solidFill>
              </a:rPr>
              <a:t>the variability of water-level measurements over time. Monitoring wells with hydrographs that exhibit prominent seasonal fluctuation and long-term changes are important for understanding the availability and sustainability of groundwater </a:t>
            </a:r>
            <a:r>
              <a:rPr lang="en-US" sz="2000" dirty="0" smtClean="0">
                <a:solidFill>
                  <a:schemeClr val="bg1">
                    <a:lumMod val="85000"/>
                  </a:schemeClr>
                </a:solidFill>
              </a:rPr>
              <a:t>resources.</a:t>
            </a:r>
          </a:p>
          <a:p>
            <a:pPr marL="342900" indent="-342900">
              <a:buFont typeface="Arial" pitchFamily="34" charset="0"/>
              <a:buChar char="•"/>
            </a:pPr>
            <a:r>
              <a:rPr lang="en-US" sz="2000" dirty="0" smtClean="0"/>
              <a:t>The </a:t>
            </a:r>
            <a:r>
              <a:rPr lang="en-US" sz="2000" dirty="0"/>
              <a:t>measurement error of water-table elevations should be as small as possible.</a:t>
            </a:r>
          </a:p>
        </p:txBody>
      </p:sp>
    </p:spTree>
    <p:extLst>
      <p:ext uri="{BB962C8B-B14F-4D97-AF65-F5344CB8AC3E}">
        <p14:creationId xmlns:p14="http://schemas.microsoft.com/office/powerpoint/2010/main" val="265596175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88" y="542920"/>
            <a:ext cx="7090425" cy="5772161"/>
          </a:xfrm>
          <a:prstGeom prst="rect">
            <a:avLst/>
          </a:prstGeom>
        </p:spPr>
      </p:pic>
    </p:spTree>
    <p:extLst>
      <p:ext uri="{BB962C8B-B14F-4D97-AF65-F5344CB8AC3E}">
        <p14:creationId xmlns:p14="http://schemas.microsoft.com/office/powerpoint/2010/main" val="163586337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8350" y="452735"/>
            <a:ext cx="5067300" cy="461665"/>
          </a:xfrm>
          <a:prstGeom prst="rect">
            <a:avLst/>
          </a:prstGeom>
          <a:noFill/>
        </p:spPr>
        <p:txBody>
          <a:bodyPr wrap="square" rtlCol="0">
            <a:spAutoFit/>
          </a:bodyPr>
          <a:lstStyle/>
          <a:p>
            <a:pPr algn="ctr"/>
            <a:r>
              <a:rPr lang="en-US" sz="2400" b="1" dirty="0" smtClean="0"/>
              <a:t>Genetic Algorithm (GA)</a:t>
            </a:r>
            <a:endParaRPr lang="en-US" sz="2400" b="1" dirty="0"/>
          </a:p>
        </p:txBody>
      </p:sp>
      <p:sp>
        <p:nvSpPr>
          <p:cNvPr id="3" name="TextBox 2"/>
          <p:cNvSpPr txBox="1"/>
          <p:nvPr/>
        </p:nvSpPr>
        <p:spPr>
          <a:xfrm>
            <a:off x="685800" y="1143000"/>
            <a:ext cx="7848600" cy="3416320"/>
          </a:xfrm>
          <a:prstGeom prst="rect">
            <a:avLst/>
          </a:prstGeom>
          <a:noFill/>
        </p:spPr>
        <p:txBody>
          <a:bodyPr wrap="square" rtlCol="0">
            <a:spAutoFit/>
          </a:bodyPr>
          <a:lstStyle/>
          <a:p>
            <a:r>
              <a:rPr lang="en-US" sz="2400" dirty="0"/>
              <a:t>“The genetic algorithm is a highly parallel mathematical algorithm that transforms a set </a:t>
            </a:r>
            <a:r>
              <a:rPr lang="en-US" sz="2400" dirty="0">
                <a:solidFill>
                  <a:schemeClr val="bg2">
                    <a:lumMod val="75000"/>
                  </a:schemeClr>
                </a:solidFill>
              </a:rPr>
              <a:t>(</a:t>
            </a:r>
            <a:r>
              <a:rPr lang="en-US" sz="2400" i="1" dirty="0">
                <a:solidFill>
                  <a:srgbClr val="C00000"/>
                </a:solidFill>
              </a:rPr>
              <a:t>population</a:t>
            </a:r>
            <a:r>
              <a:rPr lang="en-US" sz="2400" dirty="0">
                <a:solidFill>
                  <a:schemeClr val="bg2">
                    <a:lumMod val="75000"/>
                  </a:schemeClr>
                </a:solidFill>
              </a:rPr>
              <a:t>)</a:t>
            </a:r>
            <a:r>
              <a:rPr lang="en-US" sz="2400" dirty="0"/>
              <a:t> of individual mathematical objects </a:t>
            </a:r>
            <a:r>
              <a:rPr lang="en-US" sz="2400" dirty="0">
                <a:solidFill>
                  <a:schemeClr val="bg2">
                    <a:lumMod val="75000"/>
                  </a:schemeClr>
                </a:solidFill>
              </a:rPr>
              <a:t>(typically fixed-length character strings patterned after </a:t>
            </a:r>
            <a:r>
              <a:rPr lang="en-US" sz="2400" i="1" dirty="0">
                <a:solidFill>
                  <a:srgbClr val="C00000"/>
                </a:solidFill>
              </a:rPr>
              <a:t>chromosome</a:t>
            </a:r>
            <a:r>
              <a:rPr lang="en-US" sz="2400" dirty="0">
                <a:solidFill>
                  <a:schemeClr val="bg2">
                    <a:lumMod val="75000"/>
                  </a:schemeClr>
                </a:solidFill>
              </a:rPr>
              <a:t> strings)</a:t>
            </a:r>
            <a:r>
              <a:rPr lang="en-US" sz="2400" dirty="0"/>
              <a:t>, each with an associated </a:t>
            </a:r>
            <a:r>
              <a:rPr lang="en-US" sz="2400" i="1" dirty="0">
                <a:solidFill>
                  <a:srgbClr val="C00000"/>
                </a:solidFill>
              </a:rPr>
              <a:t>fitness</a:t>
            </a:r>
            <a:r>
              <a:rPr lang="en-US" sz="2400" dirty="0"/>
              <a:t> value, into a new population </a:t>
            </a:r>
            <a:r>
              <a:rPr lang="en-US" sz="2400" dirty="0">
                <a:solidFill>
                  <a:schemeClr val="bg2">
                    <a:lumMod val="75000"/>
                  </a:schemeClr>
                </a:solidFill>
              </a:rPr>
              <a:t>(i.e., the next </a:t>
            </a:r>
            <a:r>
              <a:rPr lang="en-US" sz="2400" i="1" dirty="0">
                <a:solidFill>
                  <a:srgbClr val="C00000"/>
                </a:solidFill>
              </a:rPr>
              <a:t>generation</a:t>
            </a:r>
            <a:r>
              <a:rPr lang="en-US" sz="2400" dirty="0">
                <a:solidFill>
                  <a:schemeClr val="bg2">
                    <a:lumMod val="75000"/>
                  </a:schemeClr>
                </a:solidFill>
              </a:rPr>
              <a:t>)</a:t>
            </a:r>
            <a:r>
              <a:rPr lang="en-US" sz="2400" dirty="0"/>
              <a:t> using operations patterned after the Darwinian principle of reproduction and survival of the fittest and after naturally occurring genetic operations </a:t>
            </a:r>
            <a:r>
              <a:rPr lang="en-US" sz="2400" dirty="0">
                <a:solidFill>
                  <a:schemeClr val="bg2">
                    <a:lumMod val="75000"/>
                  </a:schemeClr>
                </a:solidFill>
              </a:rPr>
              <a:t>(notably sexual recombination</a:t>
            </a:r>
            <a:r>
              <a:rPr lang="en-US" sz="2400" dirty="0" smtClean="0">
                <a:solidFill>
                  <a:schemeClr val="bg2">
                    <a:lumMod val="75000"/>
                  </a:schemeClr>
                </a:solidFill>
              </a:rPr>
              <a:t>)</a:t>
            </a:r>
            <a:r>
              <a:rPr lang="en-US" sz="2400" dirty="0" smtClean="0"/>
              <a:t>.” –</a:t>
            </a:r>
            <a:r>
              <a:rPr lang="en-US" sz="2400" dirty="0" err="1" smtClean="0"/>
              <a:t>Koza</a:t>
            </a:r>
            <a:r>
              <a:rPr lang="en-US" sz="2400" dirty="0" smtClean="0"/>
              <a:t> (1992)</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420" y="4876800"/>
            <a:ext cx="4925161" cy="1481206"/>
          </a:xfrm>
          <a:prstGeom prst="rect">
            <a:avLst/>
          </a:prstGeom>
        </p:spPr>
      </p:pic>
    </p:spTree>
    <p:extLst>
      <p:ext uri="{BB962C8B-B14F-4D97-AF65-F5344CB8AC3E}">
        <p14:creationId xmlns:p14="http://schemas.microsoft.com/office/powerpoint/2010/main" val="403451072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72" y="387090"/>
            <a:ext cx="7711456" cy="6083820"/>
          </a:xfrm>
          <a:prstGeom prst="rect">
            <a:avLst/>
          </a:prstGeom>
        </p:spPr>
      </p:pic>
    </p:spTree>
    <p:extLst>
      <p:ext uri="{BB962C8B-B14F-4D97-AF65-F5344CB8AC3E}">
        <p14:creationId xmlns:p14="http://schemas.microsoft.com/office/powerpoint/2010/main" val="24818906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354" y="1945383"/>
            <a:ext cx="7923293" cy="2967234"/>
          </a:xfrm>
          <a:prstGeom prst="rect">
            <a:avLst/>
          </a:prstGeom>
        </p:spPr>
      </p:pic>
    </p:spTree>
    <p:extLst>
      <p:ext uri="{BB962C8B-B14F-4D97-AF65-F5344CB8AC3E}">
        <p14:creationId xmlns:p14="http://schemas.microsoft.com/office/powerpoint/2010/main" val="195885228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3" y="281066"/>
            <a:ext cx="7800975" cy="6576934"/>
          </a:xfrm>
          <a:prstGeom prst="rect">
            <a:avLst/>
          </a:prstGeom>
        </p:spPr>
      </p:pic>
    </p:spTree>
    <p:extLst>
      <p:ext uri="{BB962C8B-B14F-4D97-AF65-F5344CB8AC3E}">
        <p14:creationId xmlns:p14="http://schemas.microsoft.com/office/powerpoint/2010/main" val="200216682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557" y="542920"/>
            <a:ext cx="7722886" cy="5772161"/>
          </a:xfrm>
          <a:prstGeom prst="rect">
            <a:avLst/>
          </a:prstGeom>
        </p:spPr>
      </p:pic>
    </p:spTree>
    <p:extLst>
      <p:ext uri="{BB962C8B-B14F-4D97-AF65-F5344CB8AC3E}">
        <p14:creationId xmlns:p14="http://schemas.microsoft.com/office/powerpoint/2010/main" val="151738176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91" y="542786"/>
            <a:ext cx="7720818" cy="5772429"/>
          </a:xfrm>
          <a:prstGeom prst="rect">
            <a:avLst/>
          </a:prstGeom>
        </p:spPr>
      </p:pic>
    </p:spTree>
    <p:extLst>
      <p:ext uri="{BB962C8B-B14F-4D97-AF65-F5344CB8AC3E}">
        <p14:creationId xmlns:p14="http://schemas.microsoft.com/office/powerpoint/2010/main" val="381582799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52" y="304794"/>
            <a:ext cx="7726696" cy="6248413"/>
          </a:xfrm>
          <a:prstGeom prst="rect">
            <a:avLst/>
          </a:prstGeom>
        </p:spPr>
      </p:pic>
    </p:spTree>
    <p:extLst>
      <p:ext uri="{BB962C8B-B14F-4D97-AF65-F5344CB8AC3E}">
        <p14:creationId xmlns:p14="http://schemas.microsoft.com/office/powerpoint/2010/main" val="362191998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671" y="649298"/>
            <a:ext cx="6946658" cy="55594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988" y="651505"/>
            <a:ext cx="6938024" cy="555499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988" y="651505"/>
            <a:ext cx="6938024" cy="5554991"/>
          </a:xfrm>
          <a:prstGeom prst="rect">
            <a:avLst/>
          </a:prstGeom>
        </p:spPr>
      </p:pic>
    </p:spTree>
    <p:extLst>
      <p:ext uri="{BB962C8B-B14F-4D97-AF65-F5344CB8AC3E}">
        <p14:creationId xmlns:p14="http://schemas.microsoft.com/office/powerpoint/2010/main" val="2262613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652" y="304794"/>
            <a:ext cx="7726696" cy="6248413"/>
          </a:xfrm>
          <a:prstGeom prst="rect">
            <a:avLst/>
          </a:prstGeom>
        </p:spPr>
      </p:pic>
    </p:spTree>
    <p:extLst>
      <p:ext uri="{BB962C8B-B14F-4D97-AF65-F5344CB8AC3E}">
        <p14:creationId xmlns:p14="http://schemas.microsoft.com/office/powerpoint/2010/main" val="18056936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459" y="852673"/>
            <a:ext cx="8513082" cy="515265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459" y="852673"/>
            <a:ext cx="8513082" cy="5152655"/>
          </a:xfrm>
          <a:prstGeom prst="rect">
            <a:avLst/>
          </a:prstGeom>
        </p:spPr>
      </p:pic>
    </p:spTree>
    <p:extLst>
      <p:ext uri="{BB962C8B-B14F-4D97-AF65-F5344CB8AC3E}">
        <p14:creationId xmlns:p14="http://schemas.microsoft.com/office/powerpoint/2010/main" val="788260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457200"/>
            <a:ext cx="2133600" cy="2133600"/>
          </a:xfrm>
          <a:prstGeom prst="rect">
            <a:avLst/>
          </a:prstGeom>
        </p:spPr>
      </p:pic>
      <p:sp>
        <p:nvSpPr>
          <p:cNvPr id="3" name="Right Arrow 2"/>
          <p:cNvSpPr/>
          <p:nvPr/>
        </p:nvSpPr>
        <p:spPr bwMode="auto">
          <a:xfrm>
            <a:off x="3095625" y="1345913"/>
            <a:ext cx="514350" cy="356174"/>
          </a:xfrm>
          <a:prstGeom prst="rightArrow">
            <a:avLst/>
          </a:prstGeom>
          <a:ln>
            <a:headEnd type="none" w="med" len="med"/>
            <a:tailEnd type="none" w="med" len="med"/>
          </a:ln>
        </p:spPr>
        <p:style>
          <a:lnRef idx="0">
            <a:schemeClr val="accent5"/>
          </a:lnRef>
          <a:fillRef idx="1003">
            <a:schemeClr val="lt2"/>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sp>
        <p:nvSpPr>
          <p:cNvPr id="5" name="TextBox 4"/>
          <p:cNvSpPr txBox="1"/>
          <p:nvPr/>
        </p:nvSpPr>
        <p:spPr>
          <a:xfrm>
            <a:off x="838200" y="2438400"/>
            <a:ext cx="2667000" cy="369332"/>
          </a:xfrm>
          <a:prstGeom prst="rect">
            <a:avLst/>
          </a:prstGeom>
          <a:noFill/>
        </p:spPr>
        <p:txBody>
          <a:bodyPr wrap="square" rtlCol="0">
            <a:spAutoFit/>
          </a:bodyPr>
          <a:lstStyle/>
          <a:p>
            <a:pPr algn="ctr"/>
            <a:r>
              <a:rPr lang="en-US" sz="1800" dirty="0" smtClean="0">
                <a:solidFill>
                  <a:schemeClr val="tx1">
                    <a:lumMod val="65000"/>
                    <a:lumOff val="35000"/>
                  </a:schemeClr>
                </a:solidFill>
              </a:rPr>
              <a:t>http://www.r-project.org</a:t>
            </a:r>
            <a:endParaRPr lang="en-US" sz="1800" dirty="0">
              <a:solidFill>
                <a:schemeClr val="tx1">
                  <a:lumMod val="65000"/>
                  <a:lumOff val="35000"/>
                </a:schemeClr>
              </a:solidFill>
            </a:endParaRPr>
          </a:p>
        </p:txBody>
      </p:sp>
      <p:grpSp>
        <p:nvGrpSpPr>
          <p:cNvPr id="36" name="Group 35"/>
          <p:cNvGrpSpPr/>
          <p:nvPr/>
        </p:nvGrpSpPr>
        <p:grpSpPr>
          <a:xfrm>
            <a:off x="3962400" y="876300"/>
            <a:ext cx="4827045" cy="1295400"/>
            <a:chOff x="4020615" y="901987"/>
            <a:chExt cx="4827045" cy="1295400"/>
          </a:xfrm>
        </p:grpSpPr>
        <p:sp>
          <p:nvSpPr>
            <p:cNvPr id="35" name="Rounded Rectangle 34"/>
            <p:cNvSpPr/>
            <p:nvPr/>
          </p:nvSpPr>
          <p:spPr bwMode="auto">
            <a:xfrm>
              <a:off x="4020615" y="901987"/>
              <a:ext cx="4827045"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sp>
          <p:nvSpPr>
            <p:cNvPr id="2" name="TextBox 1"/>
            <p:cNvSpPr txBox="1"/>
            <p:nvPr/>
          </p:nvSpPr>
          <p:spPr>
            <a:xfrm>
              <a:off x="5100637" y="1015425"/>
              <a:ext cx="2667000" cy="584775"/>
            </a:xfrm>
            <a:prstGeom prst="rect">
              <a:avLst/>
            </a:prstGeom>
            <a:noFill/>
          </p:spPr>
          <p:txBody>
            <a:bodyPr wrap="square" rtlCol="0">
              <a:spAutoFit/>
            </a:bodyPr>
            <a:lstStyle/>
            <a:p>
              <a:pPr algn="ctr"/>
              <a:r>
                <a:rPr lang="en-US" sz="3200" b="1" dirty="0" err="1" smtClean="0"/>
                <a:t>ObsNetwork</a:t>
              </a:r>
              <a:endParaRPr lang="en-US" sz="3200" b="1" dirty="0"/>
            </a:p>
          </p:txBody>
        </p:sp>
        <p:sp>
          <p:nvSpPr>
            <p:cNvPr id="6" name="TextBox 5"/>
            <p:cNvSpPr txBox="1"/>
            <p:nvPr/>
          </p:nvSpPr>
          <p:spPr>
            <a:xfrm>
              <a:off x="4129087" y="1611868"/>
              <a:ext cx="4610100" cy="369332"/>
            </a:xfrm>
            <a:prstGeom prst="rect">
              <a:avLst/>
            </a:prstGeom>
            <a:noFill/>
          </p:spPr>
          <p:txBody>
            <a:bodyPr wrap="square" rtlCol="0">
              <a:spAutoFit/>
            </a:bodyPr>
            <a:lstStyle/>
            <a:p>
              <a:pPr algn="ctr"/>
              <a:r>
                <a:rPr lang="en-US" sz="1800" dirty="0">
                  <a:solidFill>
                    <a:schemeClr val="tx1">
                      <a:lumMod val="65000"/>
                      <a:lumOff val="35000"/>
                    </a:schemeClr>
                  </a:solidFill>
                </a:rPr>
                <a:t>https://github.com/jfisher-usgs/ObsNetwork</a:t>
              </a:r>
            </a:p>
          </p:txBody>
        </p:sp>
      </p:grpSp>
      <p:grpSp>
        <p:nvGrpSpPr>
          <p:cNvPr id="33" name="Group 32"/>
          <p:cNvGrpSpPr/>
          <p:nvPr/>
        </p:nvGrpSpPr>
        <p:grpSpPr>
          <a:xfrm>
            <a:off x="261771" y="3225225"/>
            <a:ext cx="8620459" cy="1346775"/>
            <a:chOff x="328781" y="3225225"/>
            <a:chExt cx="8620459" cy="1346775"/>
          </a:xfrm>
        </p:grpSpPr>
        <p:grpSp>
          <p:nvGrpSpPr>
            <p:cNvPr id="31" name="Group 30"/>
            <p:cNvGrpSpPr/>
            <p:nvPr/>
          </p:nvGrpSpPr>
          <p:grpSpPr>
            <a:xfrm>
              <a:off x="328781" y="3225225"/>
              <a:ext cx="2757319" cy="1346775"/>
              <a:chOff x="328781" y="3225225"/>
              <a:chExt cx="2757319" cy="1346775"/>
            </a:xfrm>
          </p:grpSpPr>
          <p:sp>
            <p:nvSpPr>
              <p:cNvPr id="22" name="Rounded Rectangle 21"/>
              <p:cNvSpPr/>
              <p:nvPr/>
            </p:nvSpPr>
            <p:spPr bwMode="auto">
              <a:xfrm>
                <a:off x="391982" y="3276600"/>
                <a:ext cx="2628900"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nvGrpSpPr>
              <p:cNvPr id="20" name="Group 19"/>
              <p:cNvGrpSpPr/>
              <p:nvPr/>
            </p:nvGrpSpPr>
            <p:grpSpPr>
              <a:xfrm>
                <a:off x="328781" y="3225225"/>
                <a:ext cx="2757319" cy="1274387"/>
                <a:chOff x="328781" y="3213776"/>
                <a:chExt cx="2757319" cy="1274387"/>
              </a:xfrm>
            </p:grpSpPr>
            <p:sp>
              <p:nvSpPr>
                <p:cNvPr id="7" name="TextBox 6"/>
                <p:cNvSpPr txBox="1"/>
                <p:nvPr/>
              </p:nvSpPr>
              <p:spPr>
                <a:xfrm>
                  <a:off x="1345490" y="3213776"/>
                  <a:ext cx="723900" cy="584775"/>
                </a:xfrm>
                <a:prstGeom prst="rect">
                  <a:avLst/>
                </a:prstGeom>
                <a:noFill/>
              </p:spPr>
              <p:txBody>
                <a:bodyPr wrap="square" rtlCol="0">
                  <a:spAutoFit/>
                </a:bodyPr>
                <a:lstStyle/>
                <a:p>
                  <a:r>
                    <a:rPr lang="en-US" sz="3200" dirty="0" err="1" smtClean="0"/>
                    <a:t>sp</a:t>
                  </a:r>
                  <a:endParaRPr lang="en-US" sz="3200" dirty="0"/>
                </a:p>
              </p:txBody>
            </p:sp>
            <p:sp>
              <p:nvSpPr>
                <p:cNvPr id="12" name="TextBox 11"/>
                <p:cNvSpPr txBox="1"/>
                <p:nvPr/>
              </p:nvSpPr>
              <p:spPr>
                <a:xfrm>
                  <a:off x="328781" y="3780277"/>
                  <a:ext cx="2757319" cy="707886"/>
                </a:xfrm>
                <a:prstGeom prst="rect">
                  <a:avLst/>
                </a:prstGeom>
                <a:noFill/>
              </p:spPr>
              <p:txBody>
                <a:bodyPr wrap="square" rtlCol="0">
                  <a:spAutoFit/>
                </a:bodyPr>
                <a:lstStyle/>
                <a:p>
                  <a:pPr algn="ctr"/>
                  <a:r>
                    <a:rPr lang="en-US" sz="2000" dirty="0" smtClean="0"/>
                    <a:t>classes and methods for spatial data</a:t>
                  </a:r>
                  <a:endParaRPr lang="en-US" sz="2000" dirty="0"/>
                </a:p>
              </p:txBody>
            </p:sp>
          </p:grpSp>
        </p:grpSp>
        <p:grpSp>
          <p:nvGrpSpPr>
            <p:cNvPr id="30" name="Group 29"/>
            <p:cNvGrpSpPr/>
            <p:nvPr/>
          </p:nvGrpSpPr>
          <p:grpSpPr>
            <a:xfrm>
              <a:off x="3260351" y="3225225"/>
              <a:ext cx="2757319" cy="1346775"/>
              <a:chOff x="3242868" y="3225225"/>
              <a:chExt cx="2757319" cy="1346775"/>
            </a:xfrm>
          </p:grpSpPr>
          <p:sp>
            <p:nvSpPr>
              <p:cNvPr id="23" name="Rounded Rectangle 22"/>
              <p:cNvSpPr/>
              <p:nvPr/>
            </p:nvSpPr>
            <p:spPr bwMode="auto">
              <a:xfrm>
                <a:off x="3307077" y="3276600"/>
                <a:ext cx="2628900"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nvGrpSpPr>
              <p:cNvPr id="15" name="Group 14"/>
              <p:cNvGrpSpPr/>
              <p:nvPr/>
            </p:nvGrpSpPr>
            <p:grpSpPr>
              <a:xfrm>
                <a:off x="3242868" y="3225225"/>
                <a:ext cx="2757319" cy="1262715"/>
                <a:chOff x="6101154" y="3225448"/>
                <a:chExt cx="2757319" cy="1262715"/>
              </a:xfrm>
            </p:grpSpPr>
            <p:sp>
              <p:nvSpPr>
                <p:cNvPr id="8" name="TextBox 7"/>
                <p:cNvSpPr txBox="1"/>
                <p:nvPr/>
              </p:nvSpPr>
              <p:spPr>
                <a:xfrm>
                  <a:off x="6898788" y="3225448"/>
                  <a:ext cx="1162050" cy="584775"/>
                </a:xfrm>
                <a:prstGeom prst="rect">
                  <a:avLst/>
                </a:prstGeom>
                <a:noFill/>
              </p:spPr>
              <p:txBody>
                <a:bodyPr wrap="square" rtlCol="0">
                  <a:spAutoFit/>
                </a:bodyPr>
                <a:lstStyle/>
                <a:p>
                  <a:r>
                    <a:rPr lang="en-US" sz="3200" dirty="0" err="1" smtClean="0"/>
                    <a:t>rgdal</a:t>
                  </a:r>
                  <a:endParaRPr lang="en-US" sz="3200" dirty="0"/>
                </a:p>
              </p:txBody>
            </p:sp>
            <p:sp>
              <p:nvSpPr>
                <p:cNvPr id="14" name="TextBox 13"/>
                <p:cNvSpPr txBox="1"/>
                <p:nvPr/>
              </p:nvSpPr>
              <p:spPr>
                <a:xfrm>
                  <a:off x="6101154" y="3780277"/>
                  <a:ext cx="2757319" cy="707886"/>
                </a:xfrm>
                <a:prstGeom prst="rect">
                  <a:avLst/>
                </a:prstGeom>
                <a:noFill/>
              </p:spPr>
              <p:txBody>
                <a:bodyPr wrap="square" rtlCol="0">
                  <a:spAutoFit/>
                </a:bodyPr>
                <a:lstStyle/>
                <a:p>
                  <a:pPr algn="ctr"/>
                  <a:r>
                    <a:rPr lang="en-US" sz="2000" dirty="0" smtClean="0"/>
                    <a:t>geospatial data abstraction library</a:t>
                  </a:r>
                  <a:endParaRPr lang="en-US" sz="2000" dirty="0"/>
                </a:p>
              </p:txBody>
            </p:sp>
          </p:grpSp>
        </p:grpSp>
        <p:grpSp>
          <p:nvGrpSpPr>
            <p:cNvPr id="29" name="Group 28"/>
            <p:cNvGrpSpPr/>
            <p:nvPr/>
          </p:nvGrpSpPr>
          <p:grpSpPr>
            <a:xfrm>
              <a:off x="6191921" y="3225225"/>
              <a:ext cx="2757319" cy="1346775"/>
              <a:chOff x="6191921" y="3225225"/>
              <a:chExt cx="2757319" cy="1346775"/>
            </a:xfrm>
          </p:grpSpPr>
          <p:sp>
            <p:nvSpPr>
              <p:cNvPr id="24" name="Rounded Rectangle 23"/>
              <p:cNvSpPr/>
              <p:nvPr/>
            </p:nvSpPr>
            <p:spPr bwMode="auto">
              <a:xfrm>
                <a:off x="6256130" y="3276600"/>
                <a:ext cx="2628900"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nvGrpSpPr>
              <p:cNvPr id="17" name="Group 16"/>
              <p:cNvGrpSpPr/>
              <p:nvPr/>
            </p:nvGrpSpPr>
            <p:grpSpPr>
              <a:xfrm>
                <a:off x="6191921" y="3225225"/>
                <a:ext cx="2757319" cy="1274084"/>
                <a:chOff x="5962201" y="3214079"/>
                <a:chExt cx="2757319" cy="1274084"/>
              </a:xfrm>
            </p:grpSpPr>
            <p:sp>
              <p:nvSpPr>
                <p:cNvPr id="10" name="TextBox 9"/>
                <p:cNvSpPr txBox="1"/>
                <p:nvPr/>
              </p:nvSpPr>
              <p:spPr>
                <a:xfrm>
                  <a:off x="6664585" y="3214079"/>
                  <a:ext cx="1352550" cy="584775"/>
                </a:xfrm>
                <a:prstGeom prst="rect">
                  <a:avLst/>
                </a:prstGeom>
                <a:noFill/>
              </p:spPr>
              <p:txBody>
                <a:bodyPr wrap="square" rtlCol="0">
                  <a:spAutoFit/>
                </a:bodyPr>
                <a:lstStyle/>
                <a:p>
                  <a:r>
                    <a:rPr lang="en-US" sz="3200" dirty="0" smtClean="0"/>
                    <a:t>raster</a:t>
                  </a:r>
                  <a:endParaRPr lang="en-US" sz="3200" dirty="0"/>
                </a:p>
              </p:txBody>
            </p:sp>
            <p:sp>
              <p:nvSpPr>
                <p:cNvPr id="16" name="TextBox 15"/>
                <p:cNvSpPr txBox="1"/>
                <p:nvPr/>
              </p:nvSpPr>
              <p:spPr>
                <a:xfrm>
                  <a:off x="5962201" y="3780277"/>
                  <a:ext cx="2757319" cy="707886"/>
                </a:xfrm>
                <a:prstGeom prst="rect">
                  <a:avLst/>
                </a:prstGeom>
                <a:noFill/>
              </p:spPr>
              <p:txBody>
                <a:bodyPr wrap="square" rtlCol="0">
                  <a:spAutoFit/>
                </a:bodyPr>
                <a:lstStyle/>
                <a:p>
                  <a:pPr algn="ctr"/>
                  <a:r>
                    <a:rPr lang="en-US" sz="2000" dirty="0" smtClean="0"/>
                    <a:t>modeling with raster data</a:t>
                  </a:r>
                  <a:endParaRPr lang="en-US" sz="2000" dirty="0"/>
                </a:p>
              </p:txBody>
            </p:sp>
          </p:grpSp>
        </p:grpSp>
      </p:grpSp>
      <p:grpSp>
        <p:nvGrpSpPr>
          <p:cNvPr id="32" name="Group 31"/>
          <p:cNvGrpSpPr/>
          <p:nvPr/>
        </p:nvGrpSpPr>
        <p:grpSpPr>
          <a:xfrm>
            <a:off x="1727556" y="4825425"/>
            <a:ext cx="5688889" cy="1346775"/>
            <a:chOff x="328781" y="5029200"/>
            <a:chExt cx="5688889" cy="1346775"/>
          </a:xfrm>
        </p:grpSpPr>
        <p:grpSp>
          <p:nvGrpSpPr>
            <p:cNvPr id="28" name="Group 27"/>
            <p:cNvGrpSpPr/>
            <p:nvPr/>
          </p:nvGrpSpPr>
          <p:grpSpPr>
            <a:xfrm>
              <a:off x="328781" y="5029200"/>
              <a:ext cx="2757319" cy="1346775"/>
              <a:chOff x="3219450" y="3225225"/>
              <a:chExt cx="2757319" cy="1346775"/>
            </a:xfrm>
          </p:grpSpPr>
          <p:sp>
            <p:nvSpPr>
              <p:cNvPr id="26" name="Rounded Rectangle 25"/>
              <p:cNvSpPr/>
              <p:nvPr/>
            </p:nvSpPr>
            <p:spPr bwMode="auto">
              <a:xfrm>
                <a:off x="3283659" y="3276600"/>
                <a:ext cx="2628900"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nvGrpSpPr>
              <p:cNvPr id="21" name="Group 20"/>
              <p:cNvGrpSpPr/>
              <p:nvPr/>
            </p:nvGrpSpPr>
            <p:grpSpPr>
              <a:xfrm>
                <a:off x="3219450" y="3225225"/>
                <a:ext cx="2757319" cy="1270575"/>
                <a:chOff x="3200400" y="3217588"/>
                <a:chExt cx="2757319" cy="1270575"/>
              </a:xfrm>
            </p:grpSpPr>
            <p:sp>
              <p:nvSpPr>
                <p:cNvPr id="9" name="TextBox 8"/>
                <p:cNvSpPr txBox="1"/>
                <p:nvPr/>
              </p:nvSpPr>
              <p:spPr>
                <a:xfrm>
                  <a:off x="4017084" y="3217588"/>
                  <a:ext cx="1123950" cy="584775"/>
                </a:xfrm>
                <a:prstGeom prst="rect">
                  <a:avLst/>
                </a:prstGeom>
                <a:noFill/>
              </p:spPr>
              <p:txBody>
                <a:bodyPr wrap="square" rtlCol="0">
                  <a:spAutoFit/>
                </a:bodyPr>
                <a:lstStyle/>
                <a:p>
                  <a:r>
                    <a:rPr lang="en-US" sz="3200" dirty="0" err="1" smtClean="0"/>
                    <a:t>gstat</a:t>
                  </a:r>
                  <a:endParaRPr lang="en-US" sz="3200" dirty="0"/>
                </a:p>
              </p:txBody>
            </p:sp>
            <p:sp>
              <p:nvSpPr>
                <p:cNvPr id="13" name="TextBox 12"/>
                <p:cNvSpPr txBox="1"/>
                <p:nvPr/>
              </p:nvSpPr>
              <p:spPr>
                <a:xfrm>
                  <a:off x="3200400" y="3780277"/>
                  <a:ext cx="2757319" cy="707886"/>
                </a:xfrm>
                <a:prstGeom prst="rect">
                  <a:avLst/>
                </a:prstGeom>
                <a:noFill/>
              </p:spPr>
              <p:txBody>
                <a:bodyPr wrap="square" rtlCol="0">
                  <a:spAutoFit/>
                </a:bodyPr>
                <a:lstStyle/>
                <a:p>
                  <a:pPr algn="ctr"/>
                  <a:r>
                    <a:rPr lang="en-US" sz="2000" dirty="0" smtClean="0"/>
                    <a:t>spatial geostatistical modeling</a:t>
                  </a:r>
                  <a:endParaRPr lang="en-US" sz="2000" dirty="0"/>
                </a:p>
              </p:txBody>
            </p:sp>
          </p:grpSp>
        </p:grpSp>
        <p:grpSp>
          <p:nvGrpSpPr>
            <p:cNvPr id="27" name="Group 26"/>
            <p:cNvGrpSpPr/>
            <p:nvPr/>
          </p:nvGrpSpPr>
          <p:grpSpPr>
            <a:xfrm>
              <a:off x="3260351" y="5029200"/>
              <a:ext cx="2757319" cy="1339138"/>
              <a:chOff x="5867400" y="3232862"/>
              <a:chExt cx="2757319" cy="1339138"/>
            </a:xfrm>
          </p:grpSpPr>
          <p:sp>
            <p:nvSpPr>
              <p:cNvPr id="25" name="Rounded Rectangle 24"/>
              <p:cNvSpPr/>
              <p:nvPr/>
            </p:nvSpPr>
            <p:spPr bwMode="auto">
              <a:xfrm>
                <a:off x="5931609" y="3276600"/>
                <a:ext cx="2628900" cy="1295400"/>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grpSp>
            <p:nvGrpSpPr>
              <p:cNvPr id="19" name="Group 18"/>
              <p:cNvGrpSpPr/>
              <p:nvPr/>
            </p:nvGrpSpPr>
            <p:grpSpPr>
              <a:xfrm>
                <a:off x="5867400" y="3232862"/>
                <a:ext cx="2757319" cy="1262938"/>
                <a:chOff x="5867400" y="2895600"/>
                <a:chExt cx="2757319" cy="1262938"/>
              </a:xfrm>
            </p:grpSpPr>
            <p:sp>
              <p:nvSpPr>
                <p:cNvPr id="11" name="TextBox 10"/>
                <p:cNvSpPr txBox="1"/>
                <p:nvPr/>
              </p:nvSpPr>
              <p:spPr>
                <a:xfrm>
                  <a:off x="6484059" y="2895600"/>
                  <a:ext cx="1524000" cy="584775"/>
                </a:xfrm>
                <a:prstGeom prst="rect">
                  <a:avLst/>
                </a:prstGeom>
                <a:noFill/>
              </p:spPr>
              <p:txBody>
                <a:bodyPr wrap="square" rtlCol="0">
                  <a:spAutoFit/>
                </a:bodyPr>
                <a:lstStyle/>
                <a:p>
                  <a:r>
                    <a:rPr lang="en-US" sz="3200" dirty="0" err="1" smtClean="0"/>
                    <a:t>genalg</a:t>
                  </a:r>
                  <a:endParaRPr lang="en-US" sz="3200" dirty="0"/>
                </a:p>
              </p:txBody>
            </p:sp>
            <p:sp>
              <p:nvSpPr>
                <p:cNvPr id="18" name="TextBox 17"/>
                <p:cNvSpPr txBox="1"/>
                <p:nvPr/>
              </p:nvSpPr>
              <p:spPr>
                <a:xfrm>
                  <a:off x="5867400" y="3450652"/>
                  <a:ext cx="2757319" cy="707886"/>
                </a:xfrm>
                <a:prstGeom prst="rect">
                  <a:avLst/>
                </a:prstGeom>
                <a:noFill/>
              </p:spPr>
              <p:txBody>
                <a:bodyPr wrap="square" rtlCol="0">
                  <a:spAutoFit/>
                </a:bodyPr>
                <a:lstStyle/>
                <a:p>
                  <a:pPr algn="ctr"/>
                  <a:r>
                    <a:rPr lang="en-US" sz="2000" dirty="0" smtClean="0"/>
                    <a:t>genetic</a:t>
                  </a:r>
                </a:p>
                <a:p>
                  <a:pPr algn="ctr"/>
                  <a:r>
                    <a:rPr lang="en-US" sz="2000" dirty="0" smtClean="0"/>
                    <a:t>algorithm</a:t>
                  </a:r>
                  <a:endParaRPr lang="en-US" sz="2000" dirty="0"/>
                </a:p>
              </p:txBody>
            </p:sp>
          </p:grpSp>
        </p:grpSp>
      </p:grpSp>
      <p:sp>
        <p:nvSpPr>
          <p:cNvPr id="37" name="Right Arrow 36"/>
          <p:cNvSpPr/>
          <p:nvPr/>
        </p:nvSpPr>
        <p:spPr bwMode="auto">
          <a:xfrm rot="5400000">
            <a:off x="4314825" y="2593688"/>
            <a:ext cx="514350" cy="356174"/>
          </a:xfrm>
          <a:prstGeom prst="rightArrow">
            <a:avLst/>
          </a:prstGeom>
          <a:ln>
            <a:headEnd type="none" w="med" len="med"/>
            <a:tailEnd type="none" w="med" len="med"/>
          </a:ln>
        </p:spPr>
        <p:style>
          <a:lnRef idx="0">
            <a:schemeClr val="accent5"/>
          </a:lnRef>
          <a:fillRef idx="1003">
            <a:schemeClr val="lt2"/>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497659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612" y="168137"/>
            <a:ext cx="5454777" cy="6521726"/>
          </a:xfrm>
          <a:prstGeom prst="rect">
            <a:avLst/>
          </a:prstGeom>
        </p:spPr>
      </p:pic>
    </p:spTree>
    <p:extLst>
      <p:ext uri="{BB962C8B-B14F-4D97-AF65-F5344CB8AC3E}">
        <p14:creationId xmlns:p14="http://schemas.microsoft.com/office/powerpoint/2010/main" val="253449094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76400" y="457200"/>
            <a:ext cx="5665365" cy="6083935"/>
            <a:chOff x="1676400" y="457200"/>
            <a:chExt cx="5665365" cy="608393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57200"/>
              <a:ext cx="5488119" cy="38543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630" y="4267200"/>
              <a:ext cx="5548135" cy="2273935"/>
            </a:xfrm>
            <a:prstGeom prst="rect">
              <a:avLst/>
            </a:prstGeom>
          </p:spPr>
        </p:pic>
      </p:grpSp>
    </p:spTree>
    <p:extLst>
      <p:ext uri="{BB962C8B-B14F-4D97-AF65-F5344CB8AC3E}">
        <p14:creationId xmlns:p14="http://schemas.microsoft.com/office/powerpoint/2010/main" val="253449094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273" y="228600"/>
            <a:ext cx="5501455" cy="6628420"/>
          </a:xfrm>
          <a:prstGeom prst="rect">
            <a:avLst/>
          </a:prstGeom>
        </p:spPr>
      </p:pic>
    </p:spTree>
    <p:extLst>
      <p:ext uri="{BB962C8B-B14F-4D97-AF65-F5344CB8AC3E}">
        <p14:creationId xmlns:p14="http://schemas.microsoft.com/office/powerpoint/2010/main" val="21457667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901" y="528233"/>
            <a:ext cx="5788199" cy="5801535"/>
          </a:xfrm>
          <a:prstGeom prst="rect">
            <a:avLst/>
          </a:prstGeom>
        </p:spPr>
      </p:pic>
    </p:spTree>
    <p:extLst>
      <p:ext uri="{BB962C8B-B14F-4D97-AF65-F5344CB8AC3E}">
        <p14:creationId xmlns:p14="http://schemas.microsoft.com/office/powerpoint/2010/main" val="253449094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50" y="452735"/>
            <a:ext cx="5067300" cy="461665"/>
          </a:xfrm>
          <a:prstGeom prst="rect">
            <a:avLst/>
          </a:prstGeom>
          <a:noFill/>
        </p:spPr>
        <p:txBody>
          <a:bodyPr wrap="square" rtlCol="0">
            <a:spAutoFit/>
          </a:bodyPr>
          <a:lstStyle/>
          <a:p>
            <a:pPr algn="ctr"/>
            <a:r>
              <a:rPr lang="en-US" sz="2400" b="1" dirty="0" smtClean="0"/>
              <a:t>Reproducible Research</a:t>
            </a:r>
            <a:endParaRPr lang="en-US"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364" y="1056518"/>
            <a:ext cx="5525272" cy="5420482"/>
          </a:xfrm>
          <a:prstGeom prst="rect">
            <a:avLst/>
          </a:prstGeom>
        </p:spPr>
      </p:pic>
    </p:spTree>
    <p:extLst>
      <p:ext uri="{BB962C8B-B14F-4D97-AF65-F5344CB8AC3E}">
        <p14:creationId xmlns:p14="http://schemas.microsoft.com/office/powerpoint/2010/main" val="420104365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39" y="262924"/>
            <a:ext cx="7660122" cy="6332152"/>
          </a:xfrm>
          <a:prstGeom prst="rect">
            <a:avLst/>
          </a:prstGeom>
        </p:spPr>
      </p:pic>
    </p:spTree>
    <p:extLst>
      <p:ext uri="{BB962C8B-B14F-4D97-AF65-F5344CB8AC3E}">
        <p14:creationId xmlns:p14="http://schemas.microsoft.com/office/powerpoint/2010/main" val="21457667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318" y="282454"/>
            <a:ext cx="5384282" cy="6293093"/>
          </a:xfrm>
          <a:prstGeom prst="rect">
            <a:avLst/>
          </a:prstGeom>
        </p:spPr>
      </p:pic>
      <p:sp>
        <p:nvSpPr>
          <p:cNvPr id="3" name="TextBox 2"/>
          <p:cNvSpPr txBox="1"/>
          <p:nvPr/>
        </p:nvSpPr>
        <p:spPr>
          <a:xfrm>
            <a:off x="1041659" y="533400"/>
            <a:ext cx="1314450" cy="461665"/>
          </a:xfrm>
          <a:prstGeom prst="rect">
            <a:avLst/>
          </a:prstGeom>
          <a:noFill/>
        </p:spPr>
        <p:txBody>
          <a:bodyPr wrap="square" rtlCol="0">
            <a:spAutoFit/>
          </a:bodyPr>
          <a:lstStyle/>
          <a:p>
            <a:r>
              <a:rPr lang="en-US" sz="2400" b="1" dirty="0" smtClean="0"/>
              <a:t>RNWIS</a:t>
            </a:r>
            <a:endParaRPr lang="en-US" sz="2400" b="1" dirty="0"/>
          </a:p>
        </p:txBody>
      </p:sp>
    </p:spTree>
    <p:extLst>
      <p:ext uri="{BB962C8B-B14F-4D97-AF65-F5344CB8AC3E}">
        <p14:creationId xmlns:p14="http://schemas.microsoft.com/office/powerpoint/2010/main" val="229006565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083" y="382899"/>
            <a:ext cx="6941834" cy="609220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988" y="384804"/>
            <a:ext cx="6938024" cy="6088393"/>
          </a:xfrm>
          <a:prstGeom prst="rect">
            <a:avLst/>
          </a:prstGeom>
        </p:spPr>
      </p:pic>
    </p:spTree>
    <p:extLst>
      <p:ext uri="{BB962C8B-B14F-4D97-AF65-F5344CB8AC3E}">
        <p14:creationId xmlns:p14="http://schemas.microsoft.com/office/powerpoint/2010/main" val="1884521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9" y="327227"/>
            <a:ext cx="8756602" cy="6203546"/>
          </a:xfrm>
          <a:prstGeom prst="rect">
            <a:avLst/>
          </a:prstGeom>
        </p:spPr>
      </p:pic>
    </p:spTree>
    <p:extLst>
      <p:ext uri="{BB962C8B-B14F-4D97-AF65-F5344CB8AC3E}">
        <p14:creationId xmlns:p14="http://schemas.microsoft.com/office/powerpoint/2010/main" val="356615553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94" y="933101"/>
            <a:ext cx="7059011" cy="4991797"/>
          </a:xfrm>
          <a:prstGeom prst="rect">
            <a:avLst/>
          </a:prstGeom>
        </p:spPr>
      </p:pic>
    </p:spTree>
    <p:extLst>
      <p:ext uri="{BB962C8B-B14F-4D97-AF65-F5344CB8AC3E}">
        <p14:creationId xmlns:p14="http://schemas.microsoft.com/office/powerpoint/2010/main" val="20272003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7" descr="Image of small USGS Identifie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black">
          <a:xfrm>
            <a:off x="4000500" y="6094413"/>
            <a:ext cx="11430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600" y="381000"/>
            <a:ext cx="7416800" cy="5562600"/>
          </a:xfrm>
          <a:prstGeom prst="rect">
            <a:avLst/>
          </a:prstGeom>
        </p:spPr>
      </p:pic>
    </p:spTree>
    <p:extLst>
      <p:ext uri="{BB962C8B-B14F-4D97-AF65-F5344CB8AC3E}">
        <p14:creationId xmlns:p14="http://schemas.microsoft.com/office/powerpoint/2010/main" val="37699140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6419" y="617214"/>
            <a:ext cx="8391161" cy="5623571"/>
          </a:xfrm>
          <a:prstGeom prst="rect">
            <a:avLst/>
          </a:prstGeom>
        </p:spPr>
      </p:pic>
    </p:spTree>
    <p:extLst>
      <p:ext uri="{BB962C8B-B14F-4D97-AF65-F5344CB8AC3E}">
        <p14:creationId xmlns:p14="http://schemas.microsoft.com/office/powerpoint/2010/main" val="2262613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0250" y="764976"/>
            <a:ext cx="5067300" cy="461665"/>
          </a:xfrm>
          <a:prstGeom prst="rect">
            <a:avLst/>
          </a:prstGeom>
          <a:noFill/>
        </p:spPr>
        <p:txBody>
          <a:bodyPr wrap="square" rtlCol="0">
            <a:spAutoFit/>
          </a:bodyPr>
          <a:lstStyle/>
          <a:p>
            <a:pPr algn="ctr"/>
            <a:r>
              <a:rPr lang="en-US" sz="2400" b="1" dirty="0" smtClean="0"/>
              <a:t>Kriging</a:t>
            </a:r>
            <a:endParaRPr lang="en-US" sz="2400" b="1" dirty="0"/>
          </a:p>
        </p:txBody>
      </p:sp>
      <p:sp>
        <p:nvSpPr>
          <p:cNvPr id="3" name="TextBox 2"/>
          <p:cNvSpPr txBox="1"/>
          <p:nvPr/>
        </p:nvSpPr>
        <p:spPr>
          <a:xfrm>
            <a:off x="800100" y="1255454"/>
            <a:ext cx="7543800" cy="2862322"/>
          </a:xfrm>
          <a:prstGeom prst="rect">
            <a:avLst/>
          </a:prstGeom>
          <a:noFill/>
        </p:spPr>
        <p:txBody>
          <a:bodyPr wrap="square" rtlCol="0">
            <a:spAutoFit/>
          </a:bodyPr>
          <a:lstStyle/>
          <a:p>
            <a:pPr marL="342900" indent="-342900">
              <a:buFont typeface="Arial" pitchFamily="34" charset="0"/>
              <a:buChar char="•"/>
            </a:pPr>
            <a:r>
              <a:rPr lang="en-US" sz="2000" dirty="0"/>
              <a:t>A</a:t>
            </a:r>
            <a:r>
              <a:rPr lang="en-US" sz="2000" dirty="0" smtClean="0"/>
              <a:t> geostatistical technique, used in this study to </a:t>
            </a:r>
            <a:r>
              <a:rPr lang="en-US" sz="2000" dirty="0"/>
              <a:t>interpolate and extrapolate the water-table elevation at unmeasured locations in the </a:t>
            </a:r>
            <a:r>
              <a:rPr lang="en-US" sz="2000" dirty="0" smtClean="0"/>
              <a:t>aquifer.</a:t>
            </a:r>
          </a:p>
          <a:p>
            <a:pPr marL="342900" indent="-342900">
              <a:buFont typeface="Arial" pitchFamily="34" charset="0"/>
              <a:buChar char="•"/>
            </a:pPr>
            <a:r>
              <a:rPr lang="en-US" sz="2000" dirty="0" smtClean="0"/>
              <a:t>The </a:t>
            </a:r>
            <a:r>
              <a:rPr lang="en-US" sz="2000" dirty="0"/>
              <a:t>value at an unmeasured location is estimated as a weighted average of the measured values</a:t>
            </a:r>
            <a:r>
              <a:rPr lang="en-US" sz="2000" dirty="0" smtClean="0"/>
              <a:t>.</a:t>
            </a:r>
          </a:p>
          <a:p>
            <a:pPr marL="342900" indent="-342900">
              <a:buFont typeface="Arial" pitchFamily="34" charset="0"/>
              <a:buChar char="•"/>
            </a:pPr>
            <a:r>
              <a:rPr lang="en-US" sz="2000" dirty="0"/>
              <a:t>Kriging computes an estimate best representing the spatial distribution of the measured values based on the </a:t>
            </a:r>
            <a:r>
              <a:rPr lang="en-US" sz="2000" i="1" dirty="0"/>
              <a:t>semivariogram</a:t>
            </a:r>
            <a:r>
              <a:rPr lang="en-US" sz="2000" dirty="0"/>
              <a:t> model and a minimization of the estimation variance (or estimation error) at measured locations.</a:t>
            </a:r>
          </a:p>
        </p:txBody>
      </p:sp>
      <p:sp>
        <p:nvSpPr>
          <p:cNvPr id="4" name="TextBox 3"/>
          <p:cNvSpPr txBox="1"/>
          <p:nvPr/>
        </p:nvSpPr>
        <p:spPr>
          <a:xfrm>
            <a:off x="2114550" y="4494311"/>
            <a:ext cx="5067300" cy="461665"/>
          </a:xfrm>
          <a:prstGeom prst="rect">
            <a:avLst/>
          </a:prstGeom>
          <a:noFill/>
        </p:spPr>
        <p:txBody>
          <a:bodyPr wrap="square" rtlCol="0">
            <a:spAutoFit/>
          </a:bodyPr>
          <a:lstStyle/>
          <a:p>
            <a:pPr algn="ctr"/>
            <a:r>
              <a:rPr lang="en-US" sz="2400" b="1" dirty="0" smtClean="0"/>
              <a:t>Key assumption</a:t>
            </a:r>
            <a:endParaRPr lang="en-US" sz="2400" b="1" dirty="0"/>
          </a:p>
        </p:txBody>
      </p:sp>
      <p:sp>
        <p:nvSpPr>
          <p:cNvPr id="5" name="TextBox 4"/>
          <p:cNvSpPr txBox="1"/>
          <p:nvPr/>
        </p:nvSpPr>
        <p:spPr>
          <a:xfrm>
            <a:off x="800100" y="5004137"/>
            <a:ext cx="7543800" cy="1015663"/>
          </a:xfrm>
          <a:prstGeom prst="rect">
            <a:avLst/>
          </a:prstGeom>
          <a:noFill/>
        </p:spPr>
        <p:txBody>
          <a:bodyPr wrap="square" rtlCol="0">
            <a:spAutoFit/>
          </a:bodyPr>
          <a:lstStyle/>
          <a:p>
            <a:pPr marL="342900" indent="-342900">
              <a:buFont typeface="Arial" pitchFamily="34" charset="0"/>
              <a:buChar char="•"/>
            </a:pPr>
            <a:r>
              <a:rPr lang="en-US" sz="2000" dirty="0"/>
              <a:t>Stationarity requires that </a:t>
            </a:r>
            <a:r>
              <a:rPr lang="en-US" sz="2000" dirty="0" smtClean="0"/>
              <a:t>the mean </a:t>
            </a:r>
            <a:r>
              <a:rPr lang="en-US" sz="2000" dirty="0"/>
              <a:t>of the data being estimated does not change when shifted in space, and the modeled semivariogram is the same everywhere</a:t>
            </a:r>
            <a:r>
              <a:rPr lang="en-US" sz="2000" dirty="0" smtClean="0"/>
              <a:t>.</a:t>
            </a:r>
          </a:p>
        </p:txBody>
      </p:sp>
    </p:spTree>
    <p:extLst>
      <p:ext uri="{BB962C8B-B14F-4D97-AF65-F5344CB8AC3E}">
        <p14:creationId xmlns:p14="http://schemas.microsoft.com/office/powerpoint/2010/main" val="13781890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098" y="455289"/>
            <a:ext cx="7463805" cy="5947423"/>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191703929"/>
              </p:ext>
            </p:extLst>
          </p:nvPr>
        </p:nvGraphicFramePr>
        <p:xfrm>
          <a:off x="3022600" y="838200"/>
          <a:ext cx="1873250" cy="492125"/>
        </p:xfrm>
        <a:graphic>
          <a:graphicData uri="http://schemas.openxmlformats.org/presentationml/2006/ole">
            <mc:AlternateContent xmlns:mc="http://schemas.openxmlformats.org/markup-compatibility/2006">
              <mc:Choice xmlns:v="urn:schemas-microsoft-com:vml" Requires="v">
                <p:oleObj spid="_x0000_s1238" name="Equation" r:id="rId5" imgW="1498320" imgH="393480" progId="Equation.DSMT4">
                  <p:embed/>
                </p:oleObj>
              </mc:Choice>
              <mc:Fallback>
                <p:oleObj name="Equation" r:id="rId5" imgW="1498320" imgH="393480" progId="Equation.DSMT4">
                  <p:embed/>
                  <p:pic>
                    <p:nvPicPr>
                      <p:cNvPr id="0" name=""/>
                      <p:cNvPicPr/>
                      <p:nvPr/>
                    </p:nvPicPr>
                    <p:blipFill>
                      <a:blip r:embed="rId6"/>
                      <a:stretch>
                        <a:fillRect/>
                      </a:stretch>
                    </p:blipFill>
                    <p:spPr>
                      <a:xfrm>
                        <a:off x="3022600" y="838200"/>
                        <a:ext cx="1873250" cy="4921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57412197"/>
              </p:ext>
            </p:extLst>
          </p:nvPr>
        </p:nvGraphicFramePr>
        <p:xfrm>
          <a:off x="3022600" y="3771900"/>
          <a:ext cx="2540000" cy="571500"/>
        </p:xfrm>
        <a:graphic>
          <a:graphicData uri="http://schemas.openxmlformats.org/presentationml/2006/ole">
            <mc:AlternateContent xmlns:mc="http://schemas.openxmlformats.org/markup-compatibility/2006">
              <mc:Choice xmlns:v="urn:schemas-microsoft-com:vml" Requires="v">
                <p:oleObj spid="_x0000_s1239" name="Equation" r:id="rId7" imgW="2031840" imgH="457200" progId="Equation.DSMT4">
                  <p:embed/>
                </p:oleObj>
              </mc:Choice>
              <mc:Fallback>
                <p:oleObj name="Equation" r:id="rId7" imgW="2031840" imgH="457200" progId="Equation.DSMT4">
                  <p:embed/>
                  <p:pic>
                    <p:nvPicPr>
                      <p:cNvPr id="0" name="Object 3"/>
                      <p:cNvPicPr>
                        <a:picLocks noChangeAspect="1" noChangeArrowheads="1"/>
                      </p:cNvPicPr>
                      <p:nvPr/>
                    </p:nvPicPr>
                    <p:blipFill>
                      <a:blip r:embed="rId8"/>
                      <a:srcRect/>
                      <a:stretch>
                        <a:fillRect/>
                      </a:stretch>
                    </p:blipFill>
                    <p:spPr bwMode="auto">
                      <a:xfrm>
                        <a:off x="3022600" y="3771900"/>
                        <a:ext cx="2540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452167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vi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0938" y="0"/>
            <a:ext cx="6840537" cy="6858000"/>
          </a:xfrm>
          <a:prstGeom prst="rect">
            <a:avLst/>
          </a:prstGeom>
        </p:spPr>
      </p:pic>
      <p:sp>
        <p:nvSpPr>
          <p:cNvPr id="2" name="TextBox 1"/>
          <p:cNvSpPr txBox="1"/>
          <p:nvPr/>
        </p:nvSpPr>
        <p:spPr>
          <a:xfrm>
            <a:off x="2038350" y="452735"/>
            <a:ext cx="5067300" cy="461665"/>
          </a:xfrm>
          <a:prstGeom prst="rect">
            <a:avLst/>
          </a:prstGeom>
          <a:noFill/>
        </p:spPr>
        <p:txBody>
          <a:bodyPr wrap="square" rtlCol="0">
            <a:spAutoFit/>
          </a:bodyPr>
          <a:lstStyle/>
          <a:p>
            <a:pPr algn="ctr"/>
            <a:r>
              <a:rPr lang="en-US" sz="2400" b="1" dirty="0" smtClean="0"/>
              <a:t>Universal Kriging (UK)</a:t>
            </a:r>
            <a:endParaRPr lang="en-US" sz="2400" b="1" dirty="0"/>
          </a:p>
        </p:txBody>
      </p:sp>
    </p:spTree>
    <p:extLst>
      <p:ext uri="{BB962C8B-B14F-4D97-AF65-F5344CB8AC3E}">
        <p14:creationId xmlns:p14="http://schemas.microsoft.com/office/powerpoint/2010/main" val="221913762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Desktop">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esk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smtClean="0">
            <a:ln>
              <a:noFill/>
            </a:ln>
            <a:solidFill>
              <a:schemeClr val="tx1"/>
            </a:solidFill>
            <a:effectLst/>
            <a:latin typeface="Arial" charset="0"/>
          </a:defRPr>
        </a:defPPr>
      </a:lstStyle>
    </a:lnDef>
  </a:objectDefaults>
  <a:extraClrSchemeLst>
    <a:extraClrScheme>
      <a:clrScheme name="Deskto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skto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skto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skto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skto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skto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skto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25107</TotalTime>
  <Pages>4</Pages>
  <Words>1220</Words>
  <Application>Microsoft Office PowerPoint</Application>
  <PresentationFormat>On-screen Show (4:3)</PresentationFormat>
  <Paragraphs>91</Paragraphs>
  <Slides>52</Slides>
  <Notes>52</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Desktop</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Visual Identity Committee</Manager>
  <Company>USGS</Company>
  <LinksUpToDate>false</LinksUpToDate>
  <SharedDoc>false</SharedDoc>
  <HyperlinkBase>http://www.usgs.gov/visual-id/specs/slides/slide.html</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Multilevel Groundwater Monitoring of Hydraulic Head and Temperature in the Eastern Snake River Plain Aquifer, 2007 to 2008</dc:title>
  <dc:subject>INL Groundwater monitoring</dc:subject>
  <dc:creator>Jason C. Fisher</dc:creator>
  <cp:keywords>groundwater</cp:keywords>
  <dc:description>Presentation given on Sept. 29th 2010 at Idaho State University Colloquium (Pocatello)</dc:description>
  <cp:lastModifiedBy>Fisher, Jason C.</cp:lastModifiedBy>
  <cp:revision>1540</cp:revision>
  <cp:lastPrinted>2011-09-25T20:50:09Z</cp:lastPrinted>
  <dcterms:created xsi:type="dcterms:W3CDTF">1998-01-16T15:44:57Z</dcterms:created>
  <dcterms:modified xsi:type="dcterms:W3CDTF">2012-09-19T16:36:19Z</dcterms:modified>
  <cp:category>USGS INL presentation</cp:category>
</cp:coreProperties>
</file>